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7" r:id="rId2"/>
  </p:sldIdLst>
  <p:sldSz cx="21386800" cy="30279975"/>
  <p:notesSz cx="6858000" cy="9144000"/>
  <p:embeddedFontLst>
    <p:embeddedFont>
      <p:font typeface="Arial Black" panose="020B0A04020102020204" pitchFamily="34" charset="0"/>
      <p:regular r:id="rId4"/>
      <p:bold r:id="rId5"/>
    </p:embeddedFont>
    <p:embeddedFont>
      <p:font typeface="Arial Narrow" panose="020B0606020202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58">
          <p15:clr>
            <a:srgbClr val="000000"/>
          </p15:clr>
        </p15:guide>
        <p15:guide id="2" orient="horz" pos="17210">
          <p15:clr>
            <a:srgbClr val="000000"/>
          </p15:clr>
        </p15:guide>
        <p15:guide id="3" pos="-932">
          <p15:clr>
            <a:srgbClr val="000000"/>
          </p15:clr>
        </p15:guide>
        <p15:guide id="4" pos="4000">
          <p15:clr>
            <a:srgbClr val="000000"/>
          </p15:clr>
        </p15:guide>
        <p15:guide id="5" pos="4258">
          <p15:clr>
            <a:srgbClr val="000000"/>
          </p15:clr>
        </p15:guide>
        <p15:guide id="6" pos="14378">
          <p15:clr>
            <a:srgbClr val="000000"/>
          </p15:clr>
        </p15:guide>
        <p15:guide id="7" pos="9189">
          <p15:clr>
            <a:srgbClr val="000000"/>
          </p15:clr>
        </p15:guide>
        <p15:guide id="8" pos="9447">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hPi8bJgqG0UaJl0npijvj6b3p8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20" autoAdjust="0"/>
  </p:normalViewPr>
  <p:slideViewPr>
    <p:cSldViewPr snapToGrid="0">
      <p:cViewPr>
        <p:scale>
          <a:sx n="50" d="100"/>
          <a:sy n="50" d="100"/>
        </p:scale>
        <p:origin x="-1632" y="-1061"/>
      </p:cViewPr>
      <p:guideLst>
        <p:guide orient="horz" pos="3858"/>
        <p:guide orient="horz" pos="17210"/>
        <p:guide pos="-932"/>
        <p:guide pos="4000"/>
        <p:guide pos="4258"/>
        <p:guide pos="14378"/>
        <p:guide pos="9189"/>
        <p:guide pos="9447"/>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5" Type="http://schemas.openxmlformats.org/officeDocument/2006/relationships/font" Target="fonts/font2.fntdata"/><Relationship Id="rId15"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6387E-7992-4A19-8CEC-67C6337F3788}" type="doc">
      <dgm:prSet loTypeId="urn:microsoft.com/office/officeart/2005/8/layout/process5" loCatId="process" qsTypeId="urn:microsoft.com/office/officeart/2005/8/quickstyle/simple2" qsCatId="simple" csTypeId="urn:microsoft.com/office/officeart/2005/8/colors/accent0_1" csCatId="mainScheme" phldr="1"/>
      <dgm:spPr/>
      <dgm:t>
        <a:bodyPr/>
        <a:lstStyle/>
        <a:p>
          <a:endParaRPr lang="en-MY"/>
        </a:p>
      </dgm:t>
    </dgm:pt>
    <dgm:pt modelId="{86E90FC3-36B6-4DDF-A037-B5FF28A3B2F3}">
      <dgm:prSet phldrT="[Text]"/>
      <dgm:spPr/>
      <dgm:t>
        <a:bodyPr/>
        <a:lstStyle/>
        <a:p>
          <a:r>
            <a:rPr lang="en-US" altLang="zh-CN" dirty="0"/>
            <a:t>Data collection</a:t>
          </a:r>
          <a:endParaRPr lang="en-MY" dirty="0"/>
        </a:p>
      </dgm:t>
    </dgm:pt>
    <dgm:pt modelId="{CA7EBE3B-CFD2-40DA-B127-151241518AAE}" type="parTrans" cxnId="{89945A90-8614-4BF9-832C-B952860DCCAC}">
      <dgm:prSet/>
      <dgm:spPr/>
      <dgm:t>
        <a:bodyPr/>
        <a:lstStyle/>
        <a:p>
          <a:endParaRPr lang="en-MY"/>
        </a:p>
      </dgm:t>
    </dgm:pt>
    <dgm:pt modelId="{2C5774B9-8580-4FEB-BBE7-FF557755EC1F}" type="sibTrans" cxnId="{89945A90-8614-4BF9-832C-B952860DCCAC}">
      <dgm:prSet/>
      <dgm:spPr/>
      <dgm:t>
        <a:bodyPr/>
        <a:lstStyle/>
        <a:p>
          <a:endParaRPr lang="en-MY"/>
        </a:p>
      </dgm:t>
    </dgm:pt>
    <dgm:pt modelId="{9E6C5632-2EB7-4323-999B-F6BCE7870B6E}">
      <dgm:prSet phldrT="[Text]"/>
      <dgm:spPr/>
      <dgm:t>
        <a:bodyPr/>
        <a:lstStyle/>
        <a:p>
          <a:r>
            <a:rPr lang="en-MY" dirty="0"/>
            <a:t>Preprocessing (translate, </a:t>
          </a:r>
          <a:r>
            <a:rPr lang="en-MY" dirty="0" err="1"/>
            <a:t>dedup</a:t>
          </a:r>
          <a:r>
            <a:rPr lang="en-MY" dirty="0"/>
            <a:t>, tokenize) </a:t>
          </a:r>
        </a:p>
      </dgm:t>
    </dgm:pt>
    <dgm:pt modelId="{2E47EE88-478D-43D9-B2D9-462057C32455}" type="parTrans" cxnId="{25D19E8B-691F-4968-B11B-6C2ECF813A97}">
      <dgm:prSet/>
      <dgm:spPr/>
      <dgm:t>
        <a:bodyPr/>
        <a:lstStyle/>
        <a:p>
          <a:endParaRPr lang="en-MY"/>
        </a:p>
      </dgm:t>
    </dgm:pt>
    <dgm:pt modelId="{4893AD3A-1666-4BE9-AD96-F54E31B24045}" type="sibTrans" cxnId="{25D19E8B-691F-4968-B11B-6C2ECF813A97}">
      <dgm:prSet/>
      <dgm:spPr/>
      <dgm:t>
        <a:bodyPr/>
        <a:lstStyle/>
        <a:p>
          <a:endParaRPr lang="en-MY"/>
        </a:p>
      </dgm:t>
    </dgm:pt>
    <dgm:pt modelId="{2FAAE450-85FC-491C-A4FF-1517BFF637B9}">
      <dgm:prSet phldrT="[Text]"/>
      <dgm:spPr/>
      <dgm:t>
        <a:bodyPr/>
        <a:lstStyle/>
        <a:p>
          <a:r>
            <a:rPr lang="en-MY" dirty="0"/>
            <a:t>Sentiment Extraction </a:t>
          </a:r>
        </a:p>
      </dgm:t>
    </dgm:pt>
    <dgm:pt modelId="{DED2340B-6A80-4B84-AED4-96021A5A49F1}" type="parTrans" cxnId="{26F27CFB-198F-4334-A7F3-0178E92C83F3}">
      <dgm:prSet/>
      <dgm:spPr/>
      <dgm:t>
        <a:bodyPr/>
        <a:lstStyle/>
        <a:p>
          <a:endParaRPr lang="en-MY"/>
        </a:p>
      </dgm:t>
    </dgm:pt>
    <dgm:pt modelId="{49D94481-50C3-41FA-BC1D-E53BB353184E}" type="sibTrans" cxnId="{26F27CFB-198F-4334-A7F3-0178E92C83F3}">
      <dgm:prSet/>
      <dgm:spPr/>
      <dgm:t>
        <a:bodyPr/>
        <a:lstStyle/>
        <a:p>
          <a:endParaRPr lang="en-MY"/>
        </a:p>
      </dgm:t>
    </dgm:pt>
    <dgm:pt modelId="{0802150D-4ED1-4ABE-919B-9724D83368B8}">
      <dgm:prSet phldrT="[Text]"/>
      <dgm:spPr/>
      <dgm:t>
        <a:bodyPr/>
        <a:lstStyle/>
        <a:p>
          <a:r>
            <a:rPr lang="en-MY" dirty="0"/>
            <a:t>Feature Merge (sentiment + technical + macro) </a:t>
          </a:r>
        </a:p>
      </dgm:t>
    </dgm:pt>
    <dgm:pt modelId="{D4C42F18-68F8-406D-A4F2-2975A11A298F}" type="parTrans" cxnId="{80D294BD-2A66-4644-9AF3-85FAD2115800}">
      <dgm:prSet/>
      <dgm:spPr/>
      <dgm:t>
        <a:bodyPr/>
        <a:lstStyle/>
        <a:p>
          <a:endParaRPr lang="en-MY"/>
        </a:p>
      </dgm:t>
    </dgm:pt>
    <dgm:pt modelId="{9B8F2688-4565-4FD5-8D2F-4EEE2165FEA8}" type="sibTrans" cxnId="{80D294BD-2A66-4644-9AF3-85FAD2115800}">
      <dgm:prSet/>
      <dgm:spPr/>
      <dgm:t>
        <a:bodyPr/>
        <a:lstStyle/>
        <a:p>
          <a:endParaRPr lang="en-MY"/>
        </a:p>
      </dgm:t>
    </dgm:pt>
    <dgm:pt modelId="{3E751F5B-94D7-45B6-978B-FF14FED170EC}">
      <dgm:prSet phldrT="[Text]"/>
      <dgm:spPr/>
      <dgm:t>
        <a:bodyPr/>
        <a:lstStyle/>
        <a:p>
          <a:r>
            <a:rPr lang="en-MY" dirty="0"/>
            <a:t>Model Training </a:t>
          </a:r>
        </a:p>
      </dgm:t>
    </dgm:pt>
    <dgm:pt modelId="{6E511E60-089E-4044-B605-34BB20AADDE7}" type="parTrans" cxnId="{648FC210-6870-4B50-A9B0-B4F717BF484E}">
      <dgm:prSet/>
      <dgm:spPr/>
      <dgm:t>
        <a:bodyPr/>
        <a:lstStyle/>
        <a:p>
          <a:endParaRPr lang="en-MY"/>
        </a:p>
      </dgm:t>
    </dgm:pt>
    <dgm:pt modelId="{3E59F887-E0B6-4763-BE42-3EFCFD1E2224}" type="sibTrans" cxnId="{648FC210-6870-4B50-A9B0-B4F717BF484E}">
      <dgm:prSet/>
      <dgm:spPr/>
      <dgm:t>
        <a:bodyPr/>
        <a:lstStyle/>
        <a:p>
          <a:endParaRPr lang="en-MY"/>
        </a:p>
      </dgm:t>
    </dgm:pt>
    <dgm:pt modelId="{61D14CE1-3B98-4571-9EA4-A41DF3482129}">
      <dgm:prSet phldrT="[Text]"/>
      <dgm:spPr/>
      <dgm:t>
        <a:bodyPr/>
        <a:lstStyle/>
        <a:p>
          <a:r>
            <a:rPr lang="en-US" dirty="0"/>
            <a:t>Evaluation (80/20 split; RMSE, MAE, MAPE, </a:t>
          </a:r>
          <a:r>
            <a:rPr lang="en-US" altLang="zh-CN" dirty="0"/>
            <a:t>R Square</a:t>
          </a:r>
          <a:r>
            <a:rPr lang="en-US" dirty="0"/>
            <a:t>) </a:t>
          </a:r>
          <a:endParaRPr lang="en-MY" dirty="0"/>
        </a:p>
      </dgm:t>
    </dgm:pt>
    <dgm:pt modelId="{51653C53-4539-4E38-8246-D7E6C853C871}" type="parTrans" cxnId="{627375C8-3E0A-46ED-A4A3-50C27F3A3CD4}">
      <dgm:prSet/>
      <dgm:spPr/>
      <dgm:t>
        <a:bodyPr/>
        <a:lstStyle/>
        <a:p>
          <a:endParaRPr lang="en-MY"/>
        </a:p>
      </dgm:t>
    </dgm:pt>
    <dgm:pt modelId="{4C342C5C-CDB9-49A5-B96A-7605B245FDE5}" type="sibTrans" cxnId="{627375C8-3E0A-46ED-A4A3-50C27F3A3CD4}">
      <dgm:prSet/>
      <dgm:spPr/>
      <dgm:t>
        <a:bodyPr/>
        <a:lstStyle/>
        <a:p>
          <a:endParaRPr lang="en-MY"/>
        </a:p>
      </dgm:t>
    </dgm:pt>
    <dgm:pt modelId="{D2184E84-5862-46DE-ABA4-307E754A7D93}">
      <dgm:prSet phldrT="[Text]"/>
      <dgm:spPr/>
      <dgm:t>
        <a:bodyPr/>
        <a:lstStyle/>
        <a:p>
          <a:r>
            <a:rPr lang="en-MY" dirty="0"/>
            <a:t>Visualization &amp; Insights </a:t>
          </a:r>
        </a:p>
      </dgm:t>
    </dgm:pt>
    <dgm:pt modelId="{253D25CC-52D3-4DE4-B782-91BC511DA77F}" type="parTrans" cxnId="{FBF8EAD4-F35D-4611-A8C3-346FE11B9710}">
      <dgm:prSet/>
      <dgm:spPr/>
      <dgm:t>
        <a:bodyPr/>
        <a:lstStyle/>
        <a:p>
          <a:endParaRPr lang="en-MY"/>
        </a:p>
      </dgm:t>
    </dgm:pt>
    <dgm:pt modelId="{EDA0D9FE-EC33-4CDF-9145-925FC8A9F966}" type="sibTrans" cxnId="{FBF8EAD4-F35D-4611-A8C3-346FE11B9710}">
      <dgm:prSet/>
      <dgm:spPr/>
      <dgm:t>
        <a:bodyPr/>
        <a:lstStyle/>
        <a:p>
          <a:endParaRPr lang="en-MY"/>
        </a:p>
      </dgm:t>
    </dgm:pt>
    <dgm:pt modelId="{7DB552EA-F553-48F0-9C97-0D0BC447C0B4}">
      <dgm:prSet phldrT="[Text]"/>
      <dgm:spPr/>
      <dgm:t>
        <a:bodyPr/>
        <a:lstStyle/>
        <a:p>
          <a:r>
            <a:rPr lang="en-MY" dirty="0"/>
            <a:t>Conclusion &amp; Recommendations</a:t>
          </a:r>
        </a:p>
      </dgm:t>
    </dgm:pt>
    <dgm:pt modelId="{3FEE511A-264F-4147-9230-52A9FBFADC62}" type="parTrans" cxnId="{A9BC4AFD-6C1C-4B6E-8B22-6A53D8E69B87}">
      <dgm:prSet/>
      <dgm:spPr/>
      <dgm:t>
        <a:bodyPr/>
        <a:lstStyle/>
        <a:p>
          <a:endParaRPr lang="en-MY"/>
        </a:p>
      </dgm:t>
    </dgm:pt>
    <dgm:pt modelId="{A2C96168-1ED9-43A6-A984-1CF4705FFA5F}" type="sibTrans" cxnId="{A9BC4AFD-6C1C-4B6E-8B22-6A53D8E69B87}">
      <dgm:prSet/>
      <dgm:spPr/>
      <dgm:t>
        <a:bodyPr/>
        <a:lstStyle/>
        <a:p>
          <a:endParaRPr lang="en-MY"/>
        </a:p>
      </dgm:t>
    </dgm:pt>
    <dgm:pt modelId="{64E6C93A-8BC3-410C-8D32-24E14DA64E35}" type="pres">
      <dgm:prSet presAssocID="{D176387E-7992-4A19-8CEC-67C6337F3788}" presName="diagram" presStyleCnt="0">
        <dgm:presLayoutVars>
          <dgm:dir/>
          <dgm:resizeHandles val="exact"/>
        </dgm:presLayoutVars>
      </dgm:prSet>
      <dgm:spPr/>
    </dgm:pt>
    <dgm:pt modelId="{8C0CAD91-C513-4209-9014-E624BE159CA3}" type="pres">
      <dgm:prSet presAssocID="{86E90FC3-36B6-4DDF-A037-B5FF28A3B2F3}" presName="node" presStyleLbl="node1" presStyleIdx="0" presStyleCnt="8">
        <dgm:presLayoutVars>
          <dgm:bulletEnabled val="1"/>
        </dgm:presLayoutVars>
      </dgm:prSet>
      <dgm:spPr/>
    </dgm:pt>
    <dgm:pt modelId="{134E08C8-E594-4DB4-98BE-20D028E873D5}" type="pres">
      <dgm:prSet presAssocID="{2C5774B9-8580-4FEB-BBE7-FF557755EC1F}" presName="sibTrans" presStyleLbl="sibTrans2D1" presStyleIdx="0" presStyleCnt="7"/>
      <dgm:spPr/>
    </dgm:pt>
    <dgm:pt modelId="{872DB994-5E50-4879-831A-0CBD9D49A288}" type="pres">
      <dgm:prSet presAssocID="{2C5774B9-8580-4FEB-BBE7-FF557755EC1F}" presName="connectorText" presStyleLbl="sibTrans2D1" presStyleIdx="0" presStyleCnt="7"/>
      <dgm:spPr/>
    </dgm:pt>
    <dgm:pt modelId="{BD908E14-D016-4B0B-8CFF-98D7EA70770C}" type="pres">
      <dgm:prSet presAssocID="{9E6C5632-2EB7-4323-999B-F6BCE7870B6E}" presName="node" presStyleLbl="node1" presStyleIdx="1" presStyleCnt="8">
        <dgm:presLayoutVars>
          <dgm:bulletEnabled val="1"/>
        </dgm:presLayoutVars>
      </dgm:prSet>
      <dgm:spPr/>
    </dgm:pt>
    <dgm:pt modelId="{0D80AA9B-B46D-47E4-BA82-07BB6608EFE8}" type="pres">
      <dgm:prSet presAssocID="{4893AD3A-1666-4BE9-AD96-F54E31B24045}" presName="sibTrans" presStyleLbl="sibTrans2D1" presStyleIdx="1" presStyleCnt="7"/>
      <dgm:spPr/>
    </dgm:pt>
    <dgm:pt modelId="{10DBCCA7-8BC4-4F35-BD69-99E61947C729}" type="pres">
      <dgm:prSet presAssocID="{4893AD3A-1666-4BE9-AD96-F54E31B24045}" presName="connectorText" presStyleLbl="sibTrans2D1" presStyleIdx="1" presStyleCnt="7"/>
      <dgm:spPr/>
    </dgm:pt>
    <dgm:pt modelId="{A1C9FE42-1F11-45A1-8752-6CF9107F44FC}" type="pres">
      <dgm:prSet presAssocID="{2FAAE450-85FC-491C-A4FF-1517BFF637B9}" presName="node" presStyleLbl="node1" presStyleIdx="2" presStyleCnt="8">
        <dgm:presLayoutVars>
          <dgm:bulletEnabled val="1"/>
        </dgm:presLayoutVars>
      </dgm:prSet>
      <dgm:spPr/>
    </dgm:pt>
    <dgm:pt modelId="{699AF598-6889-40DF-9C14-3344D1DDD8AC}" type="pres">
      <dgm:prSet presAssocID="{49D94481-50C3-41FA-BC1D-E53BB353184E}" presName="sibTrans" presStyleLbl="sibTrans2D1" presStyleIdx="2" presStyleCnt="7"/>
      <dgm:spPr/>
    </dgm:pt>
    <dgm:pt modelId="{608AA14C-A5DF-4F67-825F-F047B046D5C7}" type="pres">
      <dgm:prSet presAssocID="{49D94481-50C3-41FA-BC1D-E53BB353184E}" presName="connectorText" presStyleLbl="sibTrans2D1" presStyleIdx="2" presStyleCnt="7"/>
      <dgm:spPr/>
    </dgm:pt>
    <dgm:pt modelId="{59299986-80F0-4D32-8C67-BF390696B7AC}" type="pres">
      <dgm:prSet presAssocID="{0802150D-4ED1-4ABE-919B-9724D83368B8}" presName="node" presStyleLbl="node1" presStyleIdx="3" presStyleCnt="8">
        <dgm:presLayoutVars>
          <dgm:bulletEnabled val="1"/>
        </dgm:presLayoutVars>
      </dgm:prSet>
      <dgm:spPr/>
    </dgm:pt>
    <dgm:pt modelId="{B6F75600-10A4-4C28-BC9B-A065678F1529}" type="pres">
      <dgm:prSet presAssocID="{9B8F2688-4565-4FD5-8D2F-4EEE2165FEA8}" presName="sibTrans" presStyleLbl="sibTrans2D1" presStyleIdx="3" presStyleCnt="7"/>
      <dgm:spPr/>
    </dgm:pt>
    <dgm:pt modelId="{7E655581-E477-4D24-9117-ACA5F3AAEF3D}" type="pres">
      <dgm:prSet presAssocID="{9B8F2688-4565-4FD5-8D2F-4EEE2165FEA8}" presName="connectorText" presStyleLbl="sibTrans2D1" presStyleIdx="3" presStyleCnt="7"/>
      <dgm:spPr/>
    </dgm:pt>
    <dgm:pt modelId="{6BDB074C-814D-46B3-9933-7F74556EBCF3}" type="pres">
      <dgm:prSet presAssocID="{3E751F5B-94D7-45B6-978B-FF14FED170EC}" presName="node" presStyleLbl="node1" presStyleIdx="4" presStyleCnt="8">
        <dgm:presLayoutVars>
          <dgm:bulletEnabled val="1"/>
        </dgm:presLayoutVars>
      </dgm:prSet>
      <dgm:spPr/>
    </dgm:pt>
    <dgm:pt modelId="{47E190F9-C202-4E85-8317-419CD1CDF53F}" type="pres">
      <dgm:prSet presAssocID="{3E59F887-E0B6-4763-BE42-3EFCFD1E2224}" presName="sibTrans" presStyleLbl="sibTrans2D1" presStyleIdx="4" presStyleCnt="7"/>
      <dgm:spPr/>
    </dgm:pt>
    <dgm:pt modelId="{8E8573D4-40E0-497A-8A77-22B487F5F6B5}" type="pres">
      <dgm:prSet presAssocID="{3E59F887-E0B6-4763-BE42-3EFCFD1E2224}" presName="connectorText" presStyleLbl="sibTrans2D1" presStyleIdx="4" presStyleCnt="7"/>
      <dgm:spPr/>
    </dgm:pt>
    <dgm:pt modelId="{6E88179A-8694-4EAD-AE93-5619DF74ECF2}" type="pres">
      <dgm:prSet presAssocID="{61D14CE1-3B98-4571-9EA4-A41DF3482129}" presName="node" presStyleLbl="node1" presStyleIdx="5" presStyleCnt="8">
        <dgm:presLayoutVars>
          <dgm:bulletEnabled val="1"/>
        </dgm:presLayoutVars>
      </dgm:prSet>
      <dgm:spPr/>
    </dgm:pt>
    <dgm:pt modelId="{47591417-4049-4612-B8F8-ACE318B5ABA3}" type="pres">
      <dgm:prSet presAssocID="{4C342C5C-CDB9-49A5-B96A-7605B245FDE5}" presName="sibTrans" presStyleLbl="sibTrans2D1" presStyleIdx="5" presStyleCnt="7"/>
      <dgm:spPr/>
    </dgm:pt>
    <dgm:pt modelId="{1C3C3D11-DB10-495C-8B99-51AB88F08656}" type="pres">
      <dgm:prSet presAssocID="{4C342C5C-CDB9-49A5-B96A-7605B245FDE5}" presName="connectorText" presStyleLbl="sibTrans2D1" presStyleIdx="5" presStyleCnt="7"/>
      <dgm:spPr/>
    </dgm:pt>
    <dgm:pt modelId="{FDDC0656-C3EA-4768-AF42-0356435AD614}" type="pres">
      <dgm:prSet presAssocID="{D2184E84-5862-46DE-ABA4-307E754A7D93}" presName="node" presStyleLbl="node1" presStyleIdx="6" presStyleCnt="8">
        <dgm:presLayoutVars>
          <dgm:bulletEnabled val="1"/>
        </dgm:presLayoutVars>
      </dgm:prSet>
      <dgm:spPr/>
    </dgm:pt>
    <dgm:pt modelId="{42392F73-A80A-4A15-9BC0-86D0858B8B6F}" type="pres">
      <dgm:prSet presAssocID="{EDA0D9FE-EC33-4CDF-9145-925FC8A9F966}" presName="sibTrans" presStyleLbl="sibTrans2D1" presStyleIdx="6" presStyleCnt="7"/>
      <dgm:spPr/>
    </dgm:pt>
    <dgm:pt modelId="{0D7E110A-3117-42E8-9F93-A3636298C68C}" type="pres">
      <dgm:prSet presAssocID="{EDA0D9FE-EC33-4CDF-9145-925FC8A9F966}" presName="connectorText" presStyleLbl="sibTrans2D1" presStyleIdx="6" presStyleCnt="7"/>
      <dgm:spPr/>
    </dgm:pt>
    <dgm:pt modelId="{656B9358-07D6-4023-906B-10A2A3D58888}" type="pres">
      <dgm:prSet presAssocID="{7DB552EA-F553-48F0-9C97-0D0BC447C0B4}" presName="node" presStyleLbl="node1" presStyleIdx="7" presStyleCnt="8">
        <dgm:presLayoutVars>
          <dgm:bulletEnabled val="1"/>
        </dgm:presLayoutVars>
      </dgm:prSet>
      <dgm:spPr/>
    </dgm:pt>
  </dgm:ptLst>
  <dgm:cxnLst>
    <dgm:cxn modelId="{28B17506-5D9B-420E-B1E6-5149E1ED8667}" type="presOf" srcId="{4C342C5C-CDB9-49A5-B96A-7605B245FDE5}" destId="{1C3C3D11-DB10-495C-8B99-51AB88F08656}" srcOrd="1" destOrd="0" presId="urn:microsoft.com/office/officeart/2005/8/layout/process5"/>
    <dgm:cxn modelId="{FE37190A-AEB6-4E04-85B9-5B0F3ADA871E}" type="presOf" srcId="{2C5774B9-8580-4FEB-BBE7-FF557755EC1F}" destId="{134E08C8-E594-4DB4-98BE-20D028E873D5}" srcOrd="0" destOrd="0" presId="urn:microsoft.com/office/officeart/2005/8/layout/process5"/>
    <dgm:cxn modelId="{648FC210-6870-4B50-A9B0-B4F717BF484E}" srcId="{D176387E-7992-4A19-8CEC-67C6337F3788}" destId="{3E751F5B-94D7-45B6-978B-FF14FED170EC}" srcOrd="4" destOrd="0" parTransId="{6E511E60-089E-4044-B605-34BB20AADDE7}" sibTransId="{3E59F887-E0B6-4763-BE42-3EFCFD1E2224}"/>
    <dgm:cxn modelId="{289A0916-543B-41A9-A353-6D01924DB53C}" type="presOf" srcId="{4C342C5C-CDB9-49A5-B96A-7605B245FDE5}" destId="{47591417-4049-4612-B8F8-ACE318B5ABA3}" srcOrd="0" destOrd="0" presId="urn:microsoft.com/office/officeart/2005/8/layout/process5"/>
    <dgm:cxn modelId="{2E7A261D-543E-4EC1-BA39-0C29F699C79D}" type="presOf" srcId="{61D14CE1-3B98-4571-9EA4-A41DF3482129}" destId="{6E88179A-8694-4EAD-AE93-5619DF74ECF2}" srcOrd="0" destOrd="0" presId="urn:microsoft.com/office/officeart/2005/8/layout/process5"/>
    <dgm:cxn modelId="{7FD74F27-28BB-4A54-B8E6-03D22DCEAA9F}" type="presOf" srcId="{0802150D-4ED1-4ABE-919B-9724D83368B8}" destId="{59299986-80F0-4D32-8C67-BF390696B7AC}" srcOrd="0" destOrd="0" presId="urn:microsoft.com/office/officeart/2005/8/layout/process5"/>
    <dgm:cxn modelId="{0DAB7328-D504-48F5-AC06-AC279E133863}" type="presOf" srcId="{49D94481-50C3-41FA-BC1D-E53BB353184E}" destId="{608AA14C-A5DF-4F67-825F-F047B046D5C7}" srcOrd="1" destOrd="0" presId="urn:microsoft.com/office/officeart/2005/8/layout/process5"/>
    <dgm:cxn modelId="{14E22131-64A3-441D-8A49-EF8AEB63AAC3}" type="presOf" srcId="{EDA0D9FE-EC33-4CDF-9145-925FC8A9F966}" destId="{0D7E110A-3117-42E8-9F93-A3636298C68C}" srcOrd="1" destOrd="0" presId="urn:microsoft.com/office/officeart/2005/8/layout/process5"/>
    <dgm:cxn modelId="{9C222C33-F209-41BD-AEF2-500A31AA781E}" type="presOf" srcId="{2FAAE450-85FC-491C-A4FF-1517BFF637B9}" destId="{A1C9FE42-1F11-45A1-8752-6CF9107F44FC}" srcOrd="0" destOrd="0" presId="urn:microsoft.com/office/officeart/2005/8/layout/process5"/>
    <dgm:cxn modelId="{A3F0325E-D303-496B-ADF9-06A441BCF9B2}" type="presOf" srcId="{49D94481-50C3-41FA-BC1D-E53BB353184E}" destId="{699AF598-6889-40DF-9C14-3344D1DDD8AC}" srcOrd="0" destOrd="0" presId="urn:microsoft.com/office/officeart/2005/8/layout/process5"/>
    <dgm:cxn modelId="{ABD12668-4E6E-4C04-9DBF-63425482144E}" type="presOf" srcId="{3E59F887-E0B6-4763-BE42-3EFCFD1E2224}" destId="{47E190F9-C202-4E85-8317-419CD1CDF53F}" srcOrd="0" destOrd="0" presId="urn:microsoft.com/office/officeart/2005/8/layout/process5"/>
    <dgm:cxn modelId="{CD627D6C-DA1A-497D-88BE-088DEACC881D}" type="presOf" srcId="{9B8F2688-4565-4FD5-8D2F-4EEE2165FEA8}" destId="{B6F75600-10A4-4C28-BC9B-A065678F1529}" srcOrd="0" destOrd="0" presId="urn:microsoft.com/office/officeart/2005/8/layout/process5"/>
    <dgm:cxn modelId="{BAD69D6F-1781-4234-B23F-F02918C6D290}" type="presOf" srcId="{D2184E84-5862-46DE-ABA4-307E754A7D93}" destId="{FDDC0656-C3EA-4768-AF42-0356435AD614}" srcOrd="0" destOrd="0" presId="urn:microsoft.com/office/officeart/2005/8/layout/process5"/>
    <dgm:cxn modelId="{25D19E8B-691F-4968-B11B-6C2ECF813A97}" srcId="{D176387E-7992-4A19-8CEC-67C6337F3788}" destId="{9E6C5632-2EB7-4323-999B-F6BCE7870B6E}" srcOrd="1" destOrd="0" parTransId="{2E47EE88-478D-43D9-B2D9-462057C32455}" sibTransId="{4893AD3A-1666-4BE9-AD96-F54E31B24045}"/>
    <dgm:cxn modelId="{89945A90-8614-4BF9-832C-B952860DCCAC}" srcId="{D176387E-7992-4A19-8CEC-67C6337F3788}" destId="{86E90FC3-36B6-4DDF-A037-B5FF28A3B2F3}" srcOrd="0" destOrd="0" parTransId="{CA7EBE3B-CFD2-40DA-B127-151241518AAE}" sibTransId="{2C5774B9-8580-4FEB-BBE7-FF557755EC1F}"/>
    <dgm:cxn modelId="{1AEB1F94-FD7B-425F-9B0D-22ECD07449C5}" type="presOf" srcId="{4893AD3A-1666-4BE9-AD96-F54E31B24045}" destId="{0D80AA9B-B46D-47E4-BA82-07BB6608EFE8}" srcOrd="0" destOrd="0" presId="urn:microsoft.com/office/officeart/2005/8/layout/process5"/>
    <dgm:cxn modelId="{99373CAA-0AE2-4C7A-8497-629DC58C0120}" type="presOf" srcId="{EDA0D9FE-EC33-4CDF-9145-925FC8A9F966}" destId="{42392F73-A80A-4A15-9BC0-86D0858B8B6F}" srcOrd="0" destOrd="0" presId="urn:microsoft.com/office/officeart/2005/8/layout/process5"/>
    <dgm:cxn modelId="{277609AF-A6C0-4ADF-94AE-858DA6F9975F}" type="presOf" srcId="{3E59F887-E0B6-4763-BE42-3EFCFD1E2224}" destId="{8E8573D4-40E0-497A-8A77-22B487F5F6B5}" srcOrd="1" destOrd="0" presId="urn:microsoft.com/office/officeart/2005/8/layout/process5"/>
    <dgm:cxn modelId="{4ED3D8BB-E46C-4B77-A1C8-3E14976385CF}" type="presOf" srcId="{86E90FC3-36B6-4DDF-A037-B5FF28A3B2F3}" destId="{8C0CAD91-C513-4209-9014-E624BE159CA3}" srcOrd="0" destOrd="0" presId="urn:microsoft.com/office/officeart/2005/8/layout/process5"/>
    <dgm:cxn modelId="{80D294BD-2A66-4644-9AF3-85FAD2115800}" srcId="{D176387E-7992-4A19-8CEC-67C6337F3788}" destId="{0802150D-4ED1-4ABE-919B-9724D83368B8}" srcOrd="3" destOrd="0" parTransId="{D4C42F18-68F8-406D-A4F2-2975A11A298F}" sibTransId="{9B8F2688-4565-4FD5-8D2F-4EEE2165FEA8}"/>
    <dgm:cxn modelId="{EE1D7FC5-C874-4D10-BA0D-76B19AFECF24}" type="presOf" srcId="{9E6C5632-2EB7-4323-999B-F6BCE7870B6E}" destId="{BD908E14-D016-4B0B-8CFF-98D7EA70770C}" srcOrd="0" destOrd="0" presId="urn:microsoft.com/office/officeart/2005/8/layout/process5"/>
    <dgm:cxn modelId="{627375C8-3E0A-46ED-A4A3-50C27F3A3CD4}" srcId="{D176387E-7992-4A19-8CEC-67C6337F3788}" destId="{61D14CE1-3B98-4571-9EA4-A41DF3482129}" srcOrd="5" destOrd="0" parTransId="{51653C53-4539-4E38-8246-D7E6C853C871}" sibTransId="{4C342C5C-CDB9-49A5-B96A-7605B245FDE5}"/>
    <dgm:cxn modelId="{6F2AC0CE-FFAF-4432-B19C-5FC425B6EAD7}" type="presOf" srcId="{D176387E-7992-4A19-8CEC-67C6337F3788}" destId="{64E6C93A-8BC3-410C-8D32-24E14DA64E35}" srcOrd="0" destOrd="0" presId="urn:microsoft.com/office/officeart/2005/8/layout/process5"/>
    <dgm:cxn modelId="{FBF8EAD4-F35D-4611-A8C3-346FE11B9710}" srcId="{D176387E-7992-4A19-8CEC-67C6337F3788}" destId="{D2184E84-5862-46DE-ABA4-307E754A7D93}" srcOrd="6" destOrd="0" parTransId="{253D25CC-52D3-4DE4-B782-91BC511DA77F}" sibTransId="{EDA0D9FE-EC33-4CDF-9145-925FC8A9F966}"/>
    <dgm:cxn modelId="{32E107DE-DD4F-4DAC-9EC2-F6CC5A17D924}" type="presOf" srcId="{4893AD3A-1666-4BE9-AD96-F54E31B24045}" destId="{10DBCCA7-8BC4-4F35-BD69-99E61947C729}" srcOrd="1" destOrd="0" presId="urn:microsoft.com/office/officeart/2005/8/layout/process5"/>
    <dgm:cxn modelId="{331AFAE7-E23C-4E82-B86B-D5D923064237}" type="presOf" srcId="{9B8F2688-4565-4FD5-8D2F-4EEE2165FEA8}" destId="{7E655581-E477-4D24-9117-ACA5F3AAEF3D}" srcOrd="1" destOrd="0" presId="urn:microsoft.com/office/officeart/2005/8/layout/process5"/>
    <dgm:cxn modelId="{ADF1F8F4-049C-4295-86D1-0C77387C16CD}" type="presOf" srcId="{3E751F5B-94D7-45B6-978B-FF14FED170EC}" destId="{6BDB074C-814D-46B3-9933-7F74556EBCF3}" srcOrd="0" destOrd="0" presId="urn:microsoft.com/office/officeart/2005/8/layout/process5"/>
    <dgm:cxn modelId="{1B5A0EF6-C6EA-42A9-8622-59F5E0DC594F}" type="presOf" srcId="{7DB552EA-F553-48F0-9C97-0D0BC447C0B4}" destId="{656B9358-07D6-4023-906B-10A2A3D58888}" srcOrd="0" destOrd="0" presId="urn:microsoft.com/office/officeart/2005/8/layout/process5"/>
    <dgm:cxn modelId="{AAB91BF7-C8D7-4FCB-ABE5-EFB6F0C7B42A}" type="presOf" srcId="{2C5774B9-8580-4FEB-BBE7-FF557755EC1F}" destId="{872DB994-5E50-4879-831A-0CBD9D49A288}" srcOrd="1" destOrd="0" presId="urn:microsoft.com/office/officeart/2005/8/layout/process5"/>
    <dgm:cxn modelId="{26F27CFB-198F-4334-A7F3-0178E92C83F3}" srcId="{D176387E-7992-4A19-8CEC-67C6337F3788}" destId="{2FAAE450-85FC-491C-A4FF-1517BFF637B9}" srcOrd="2" destOrd="0" parTransId="{DED2340B-6A80-4B84-AED4-96021A5A49F1}" sibTransId="{49D94481-50C3-41FA-BC1D-E53BB353184E}"/>
    <dgm:cxn modelId="{A9BC4AFD-6C1C-4B6E-8B22-6A53D8E69B87}" srcId="{D176387E-7992-4A19-8CEC-67C6337F3788}" destId="{7DB552EA-F553-48F0-9C97-0D0BC447C0B4}" srcOrd="7" destOrd="0" parTransId="{3FEE511A-264F-4147-9230-52A9FBFADC62}" sibTransId="{A2C96168-1ED9-43A6-A984-1CF4705FFA5F}"/>
    <dgm:cxn modelId="{96907543-D574-4E90-9CA0-53FFEF76267B}" type="presParOf" srcId="{64E6C93A-8BC3-410C-8D32-24E14DA64E35}" destId="{8C0CAD91-C513-4209-9014-E624BE159CA3}" srcOrd="0" destOrd="0" presId="urn:microsoft.com/office/officeart/2005/8/layout/process5"/>
    <dgm:cxn modelId="{1A531857-2E5A-463E-A656-14B0D3E45BF6}" type="presParOf" srcId="{64E6C93A-8BC3-410C-8D32-24E14DA64E35}" destId="{134E08C8-E594-4DB4-98BE-20D028E873D5}" srcOrd="1" destOrd="0" presId="urn:microsoft.com/office/officeart/2005/8/layout/process5"/>
    <dgm:cxn modelId="{8088A7DE-DE8E-4B8B-ADF7-418B9F4CC803}" type="presParOf" srcId="{134E08C8-E594-4DB4-98BE-20D028E873D5}" destId="{872DB994-5E50-4879-831A-0CBD9D49A288}" srcOrd="0" destOrd="0" presId="urn:microsoft.com/office/officeart/2005/8/layout/process5"/>
    <dgm:cxn modelId="{B58CD5C3-53D6-4A24-B9EF-BF3680F31155}" type="presParOf" srcId="{64E6C93A-8BC3-410C-8D32-24E14DA64E35}" destId="{BD908E14-D016-4B0B-8CFF-98D7EA70770C}" srcOrd="2" destOrd="0" presId="urn:microsoft.com/office/officeart/2005/8/layout/process5"/>
    <dgm:cxn modelId="{292C5700-2B5C-49A6-9AFF-3249BFB3700F}" type="presParOf" srcId="{64E6C93A-8BC3-410C-8D32-24E14DA64E35}" destId="{0D80AA9B-B46D-47E4-BA82-07BB6608EFE8}" srcOrd="3" destOrd="0" presId="urn:microsoft.com/office/officeart/2005/8/layout/process5"/>
    <dgm:cxn modelId="{503AF3CE-0428-44D2-B834-837B52BFF7AB}" type="presParOf" srcId="{0D80AA9B-B46D-47E4-BA82-07BB6608EFE8}" destId="{10DBCCA7-8BC4-4F35-BD69-99E61947C729}" srcOrd="0" destOrd="0" presId="urn:microsoft.com/office/officeart/2005/8/layout/process5"/>
    <dgm:cxn modelId="{79F14ACA-0B5A-4E9C-8726-A524A7046F8E}" type="presParOf" srcId="{64E6C93A-8BC3-410C-8D32-24E14DA64E35}" destId="{A1C9FE42-1F11-45A1-8752-6CF9107F44FC}" srcOrd="4" destOrd="0" presId="urn:microsoft.com/office/officeart/2005/8/layout/process5"/>
    <dgm:cxn modelId="{735C76FB-2442-4E94-9082-EC0AF82D951A}" type="presParOf" srcId="{64E6C93A-8BC3-410C-8D32-24E14DA64E35}" destId="{699AF598-6889-40DF-9C14-3344D1DDD8AC}" srcOrd="5" destOrd="0" presId="urn:microsoft.com/office/officeart/2005/8/layout/process5"/>
    <dgm:cxn modelId="{711B5AFE-8C99-441A-9B48-AF35BC400D84}" type="presParOf" srcId="{699AF598-6889-40DF-9C14-3344D1DDD8AC}" destId="{608AA14C-A5DF-4F67-825F-F047B046D5C7}" srcOrd="0" destOrd="0" presId="urn:microsoft.com/office/officeart/2005/8/layout/process5"/>
    <dgm:cxn modelId="{70C13410-6B82-452B-A238-744283CA3583}" type="presParOf" srcId="{64E6C93A-8BC3-410C-8D32-24E14DA64E35}" destId="{59299986-80F0-4D32-8C67-BF390696B7AC}" srcOrd="6" destOrd="0" presId="urn:microsoft.com/office/officeart/2005/8/layout/process5"/>
    <dgm:cxn modelId="{EEB3C6C3-958B-40A0-BB12-16FE1A880BF5}" type="presParOf" srcId="{64E6C93A-8BC3-410C-8D32-24E14DA64E35}" destId="{B6F75600-10A4-4C28-BC9B-A065678F1529}" srcOrd="7" destOrd="0" presId="urn:microsoft.com/office/officeart/2005/8/layout/process5"/>
    <dgm:cxn modelId="{238082A1-188B-4209-B7E0-CFECE8AA18F2}" type="presParOf" srcId="{B6F75600-10A4-4C28-BC9B-A065678F1529}" destId="{7E655581-E477-4D24-9117-ACA5F3AAEF3D}" srcOrd="0" destOrd="0" presId="urn:microsoft.com/office/officeart/2005/8/layout/process5"/>
    <dgm:cxn modelId="{1E7C5036-07B6-48A0-A6E4-280B08567CCB}" type="presParOf" srcId="{64E6C93A-8BC3-410C-8D32-24E14DA64E35}" destId="{6BDB074C-814D-46B3-9933-7F74556EBCF3}" srcOrd="8" destOrd="0" presId="urn:microsoft.com/office/officeart/2005/8/layout/process5"/>
    <dgm:cxn modelId="{E7191F3D-96CC-432A-AD0B-53C7AEDDED84}" type="presParOf" srcId="{64E6C93A-8BC3-410C-8D32-24E14DA64E35}" destId="{47E190F9-C202-4E85-8317-419CD1CDF53F}" srcOrd="9" destOrd="0" presId="urn:microsoft.com/office/officeart/2005/8/layout/process5"/>
    <dgm:cxn modelId="{184343A9-EFCB-4E85-AE9B-4A5B7A07823C}" type="presParOf" srcId="{47E190F9-C202-4E85-8317-419CD1CDF53F}" destId="{8E8573D4-40E0-497A-8A77-22B487F5F6B5}" srcOrd="0" destOrd="0" presId="urn:microsoft.com/office/officeart/2005/8/layout/process5"/>
    <dgm:cxn modelId="{40604083-4400-47C0-BA35-51EF5CFD9F22}" type="presParOf" srcId="{64E6C93A-8BC3-410C-8D32-24E14DA64E35}" destId="{6E88179A-8694-4EAD-AE93-5619DF74ECF2}" srcOrd="10" destOrd="0" presId="urn:microsoft.com/office/officeart/2005/8/layout/process5"/>
    <dgm:cxn modelId="{1F571CEE-48E0-473D-BF75-E5D7B247BF29}" type="presParOf" srcId="{64E6C93A-8BC3-410C-8D32-24E14DA64E35}" destId="{47591417-4049-4612-B8F8-ACE318B5ABA3}" srcOrd="11" destOrd="0" presId="urn:microsoft.com/office/officeart/2005/8/layout/process5"/>
    <dgm:cxn modelId="{F016A36D-8690-4C56-99F4-30B347BE3CA2}" type="presParOf" srcId="{47591417-4049-4612-B8F8-ACE318B5ABA3}" destId="{1C3C3D11-DB10-495C-8B99-51AB88F08656}" srcOrd="0" destOrd="0" presId="urn:microsoft.com/office/officeart/2005/8/layout/process5"/>
    <dgm:cxn modelId="{49836D9B-CCAD-4875-8089-943E1508FBFE}" type="presParOf" srcId="{64E6C93A-8BC3-410C-8D32-24E14DA64E35}" destId="{FDDC0656-C3EA-4768-AF42-0356435AD614}" srcOrd="12" destOrd="0" presId="urn:microsoft.com/office/officeart/2005/8/layout/process5"/>
    <dgm:cxn modelId="{82F98CD0-44B8-4AAE-A1EF-D3EED7C77BCD}" type="presParOf" srcId="{64E6C93A-8BC3-410C-8D32-24E14DA64E35}" destId="{42392F73-A80A-4A15-9BC0-86D0858B8B6F}" srcOrd="13" destOrd="0" presId="urn:microsoft.com/office/officeart/2005/8/layout/process5"/>
    <dgm:cxn modelId="{CBF77425-E8ED-4FFD-8923-29ADFB5C395E}" type="presParOf" srcId="{42392F73-A80A-4A15-9BC0-86D0858B8B6F}" destId="{0D7E110A-3117-42E8-9F93-A3636298C68C}" srcOrd="0" destOrd="0" presId="urn:microsoft.com/office/officeart/2005/8/layout/process5"/>
    <dgm:cxn modelId="{0829F64B-8C37-4FAF-A29D-0B2E02055CA0}" type="presParOf" srcId="{64E6C93A-8BC3-410C-8D32-24E14DA64E35}" destId="{656B9358-07D6-4023-906B-10A2A3D58888}" srcOrd="14"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CAD91-C513-4209-9014-E624BE159CA3}">
      <dsp:nvSpPr>
        <dsp:cNvPr id="0" name=""/>
        <dsp:cNvSpPr/>
      </dsp:nvSpPr>
      <dsp:spPr>
        <a:xfrm>
          <a:off x="4725" y="568808"/>
          <a:ext cx="2066112" cy="1239667"/>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Data collection</a:t>
          </a:r>
          <a:endParaRPr lang="en-MY" sz="1700" kern="1200" dirty="0"/>
        </a:p>
      </dsp:txBody>
      <dsp:txXfrm>
        <a:off x="41034" y="605117"/>
        <a:ext cx="1993494" cy="1167049"/>
      </dsp:txXfrm>
    </dsp:sp>
    <dsp:sp modelId="{134E08C8-E594-4DB4-98BE-20D028E873D5}">
      <dsp:nvSpPr>
        <dsp:cNvPr id="0" name=""/>
        <dsp:cNvSpPr/>
      </dsp:nvSpPr>
      <dsp:spPr>
        <a:xfrm>
          <a:off x="2252655" y="932443"/>
          <a:ext cx="438015" cy="5123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a:off x="2252655" y="1034922"/>
        <a:ext cx="306611" cy="307437"/>
      </dsp:txXfrm>
    </dsp:sp>
    <dsp:sp modelId="{BD908E14-D016-4B0B-8CFF-98D7EA70770C}">
      <dsp:nvSpPr>
        <dsp:cNvPr id="0" name=""/>
        <dsp:cNvSpPr/>
      </dsp:nvSpPr>
      <dsp:spPr>
        <a:xfrm>
          <a:off x="2897282" y="568808"/>
          <a:ext cx="2066112" cy="1239667"/>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dirty="0"/>
            <a:t>Preprocessing (translate, </a:t>
          </a:r>
          <a:r>
            <a:rPr lang="en-MY" sz="1700" kern="1200" dirty="0" err="1"/>
            <a:t>dedup</a:t>
          </a:r>
          <a:r>
            <a:rPr lang="en-MY" sz="1700" kern="1200" dirty="0"/>
            <a:t>, tokenize) </a:t>
          </a:r>
        </a:p>
      </dsp:txBody>
      <dsp:txXfrm>
        <a:off x="2933591" y="605117"/>
        <a:ext cx="1993494" cy="1167049"/>
      </dsp:txXfrm>
    </dsp:sp>
    <dsp:sp modelId="{0D80AA9B-B46D-47E4-BA82-07BB6608EFE8}">
      <dsp:nvSpPr>
        <dsp:cNvPr id="0" name=""/>
        <dsp:cNvSpPr/>
      </dsp:nvSpPr>
      <dsp:spPr>
        <a:xfrm>
          <a:off x="5145212" y="932443"/>
          <a:ext cx="438015" cy="5123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a:off x="5145212" y="1034922"/>
        <a:ext cx="306611" cy="307437"/>
      </dsp:txXfrm>
    </dsp:sp>
    <dsp:sp modelId="{A1C9FE42-1F11-45A1-8752-6CF9107F44FC}">
      <dsp:nvSpPr>
        <dsp:cNvPr id="0" name=""/>
        <dsp:cNvSpPr/>
      </dsp:nvSpPr>
      <dsp:spPr>
        <a:xfrm>
          <a:off x="5789839" y="568808"/>
          <a:ext cx="2066112" cy="1239667"/>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dirty="0"/>
            <a:t>Sentiment Extraction </a:t>
          </a:r>
        </a:p>
      </dsp:txBody>
      <dsp:txXfrm>
        <a:off x="5826148" y="605117"/>
        <a:ext cx="1993494" cy="1167049"/>
      </dsp:txXfrm>
    </dsp:sp>
    <dsp:sp modelId="{699AF598-6889-40DF-9C14-3344D1DDD8AC}">
      <dsp:nvSpPr>
        <dsp:cNvPr id="0" name=""/>
        <dsp:cNvSpPr/>
      </dsp:nvSpPr>
      <dsp:spPr>
        <a:xfrm>
          <a:off x="8037770" y="932443"/>
          <a:ext cx="438015" cy="5123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a:off x="8037770" y="1034922"/>
        <a:ext cx="306611" cy="307437"/>
      </dsp:txXfrm>
    </dsp:sp>
    <dsp:sp modelId="{59299986-80F0-4D32-8C67-BF390696B7AC}">
      <dsp:nvSpPr>
        <dsp:cNvPr id="0" name=""/>
        <dsp:cNvSpPr/>
      </dsp:nvSpPr>
      <dsp:spPr>
        <a:xfrm>
          <a:off x="8682397" y="568808"/>
          <a:ext cx="2066112" cy="1239667"/>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dirty="0"/>
            <a:t>Feature Merge (sentiment + technical + macro) </a:t>
          </a:r>
        </a:p>
      </dsp:txBody>
      <dsp:txXfrm>
        <a:off x="8718706" y="605117"/>
        <a:ext cx="1993494" cy="1167049"/>
      </dsp:txXfrm>
    </dsp:sp>
    <dsp:sp modelId="{B6F75600-10A4-4C28-BC9B-A065678F1529}">
      <dsp:nvSpPr>
        <dsp:cNvPr id="0" name=""/>
        <dsp:cNvSpPr/>
      </dsp:nvSpPr>
      <dsp:spPr>
        <a:xfrm rot="5400000">
          <a:off x="9496445" y="1953103"/>
          <a:ext cx="438015" cy="5123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rot="-5400000">
        <a:off x="9561734" y="1990293"/>
        <a:ext cx="307437" cy="306611"/>
      </dsp:txXfrm>
    </dsp:sp>
    <dsp:sp modelId="{6BDB074C-814D-46B3-9933-7F74556EBCF3}">
      <dsp:nvSpPr>
        <dsp:cNvPr id="0" name=""/>
        <dsp:cNvSpPr/>
      </dsp:nvSpPr>
      <dsp:spPr>
        <a:xfrm>
          <a:off x="8682397" y="2634920"/>
          <a:ext cx="2066112" cy="1239667"/>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dirty="0"/>
            <a:t>Model Training </a:t>
          </a:r>
        </a:p>
      </dsp:txBody>
      <dsp:txXfrm>
        <a:off x="8718706" y="2671229"/>
        <a:ext cx="1993494" cy="1167049"/>
      </dsp:txXfrm>
    </dsp:sp>
    <dsp:sp modelId="{47E190F9-C202-4E85-8317-419CD1CDF53F}">
      <dsp:nvSpPr>
        <dsp:cNvPr id="0" name=""/>
        <dsp:cNvSpPr/>
      </dsp:nvSpPr>
      <dsp:spPr>
        <a:xfrm rot="10800000">
          <a:off x="8062563" y="2998556"/>
          <a:ext cx="438015" cy="5123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rot="10800000">
        <a:off x="8193967" y="3101035"/>
        <a:ext cx="306611" cy="307437"/>
      </dsp:txXfrm>
    </dsp:sp>
    <dsp:sp modelId="{6E88179A-8694-4EAD-AE93-5619DF74ECF2}">
      <dsp:nvSpPr>
        <dsp:cNvPr id="0" name=""/>
        <dsp:cNvSpPr/>
      </dsp:nvSpPr>
      <dsp:spPr>
        <a:xfrm>
          <a:off x="5789839" y="2634920"/>
          <a:ext cx="2066112" cy="1239667"/>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Evaluation (80/20 split; RMSE, MAE, MAPE, </a:t>
          </a:r>
          <a:r>
            <a:rPr lang="en-US" altLang="zh-CN" sz="1700" kern="1200" dirty="0"/>
            <a:t>R Square</a:t>
          </a:r>
          <a:r>
            <a:rPr lang="en-US" sz="1700" kern="1200" dirty="0"/>
            <a:t>) </a:t>
          </a:r>
          <a:endParaRPr lang="en-MY" sz="1700" kern="1200" dirty="0"/>
        </a:p>
      </dsp:txBody>
      <dsp:txXfrm>
        <a:off x="5826148" y="2671229"/>
        <a:ext cx="1993494" cy="1167049"/>
      </dsp:txXfrm>
    </dsp:sp>
    <dsp:sp modelId="{47591417-4049-4612-B8F8-ACE318B5ABA3}">
      <dsp:nvSpPr>
        <dsp:cNvPr id="0" name=""/>
        <dsp:cNvSpPr/>
      </dsp:nvSpPr>
      <dsp:spPr>
        <a:xfrm rot="10800000">
          <a:off x="5170006" y="2998556"/>
          <a:ext cx="438015" cy="5123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rot="10800000">
        <a:off x="5301410" y="3101035"/>
        <a:ext cx="306611" cy="307437"/>
      </dsp:txXfrm>
    </dsp:sp>
    <dsp:sp modelId="{FDDC0656-C3EA-4768-AF42-0356435AD614}">
      <dsp:nvSpPr>
        <dsp:cNvPr id="0" name=""/>
        <dsp:cNvSpPr/>
      </dsp:nvSpPr>
      <dsp:spPr>
        <a:xfrm>
          <a:off x="2897282" y="2634920"/>
          <a:ext cx="2066112" cy="1239667"/>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dirty="0"/>
            <a:t>Visualization &amp; Insights </a:t>
          </a:r>
        </a:p>
      </dsp:txBody>
      <dsp:txXfrm>
        <a:off x="2933591" y="2671229"/>
        <a:ext cx="1993494" cy="1167049"/>
      </dsp:txXfrm>
    </dsp:sp>
    <dsp:sp modelId="{42392F73-A80A-4A15-9BC0-86D0858B8B6F}">
      <dsp:nvSpPr>
        <dsp:cNvPr id="0" name=""/>
        <dsp:cNvSpPr/>
      </dsp:nvSpPr>
      <dsp:spPr>
        <a:xfrm rot="10800000">
          <a:off x="2277449" y="2998556"/>
          <a:ext cx="438015" cy="512395"/>
        </a:xfrm>
        <a:prstGeom prst="righ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MY" sz="1300" kern="1200"/>
        </a:p>
      </dsp:txBody>
      <dsp:txXfrm rot="10800000">
        <a:off x="2408853" y="3101035"/>
        <a:ext cx="306611" cy="307437"/>
      </dsp:txXfrm>
    </dsp:sp>
    <dsp:sp modelId="{656B9358-07D6-4023-906B-10A2A3D58888}">
      <dsp:nvSpPr>
        <dsp:cNvPr id="0" name=""/>
        <dsp:cNvSpPr/>
      </dsp:nvSpPr>
      <dsp:spPr>
        <a:xfrm>
          <a:off x="4725" y="2634920"/>
          <a:ext cx="2066112" cy="1239667"/>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MY" sz="1700" kern="1200" dirty="0"/>
            <a:t>Conclusion &amp; Recommendations</a:t>
          </a:r>
        </a:p>
      </dsp:txBody>
      <dsp:txXfrm>
        <a:off x="41034" y="2671229"/>
        <a:ext cx="1993494" cy="11670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9pPr>
          </a:lstStyle>
          <a:p>
            <a:endParaRPr/>
          </a:p>
        </p:txBody>
      </p:sp>
      <p:sp>
        <p:nvSpPr>
          <p:cNvPr id="5" name="Google Shape;5;n"/>
          <p:cNvSpPr>
            <a:spLocks noGrp="1" noRot="1" noChangeAspect="1"/>
          </p:cNvSpPr>
          <p:nvPr>
            <p:ph type="sldImg" idx="3"/>
          </p:nvPr>
        </p:nvSpPr>
        <p:spPr>
          <a:xfrm>
            <a:off x="2217737"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rgbClr val="000000"/>
                </a:solidFill>
                <a:latin typeface="Arial Narrow"/>
                <a:ea typeface="Arial Narrow"/>
                <a:cs typeface="Arial Narrow"/>
                <a:sym typeface="Arial Narrow"/>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5EB16038-00C8-3080-5486-0882A90228A7}"/>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108CDEE7-B50B-071F-4733-A54975A6D6D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a:extLst>
              <a:ext uri="{FF2B5EF4-FFF2-40B4-BE49-F238E27FC236}">
                <a16:creationId xmlns:a16="http://schemas.microsoft.com/office/drawing/2014/main" id="{42E7A602-F8F0-2C3F-6174-F6FB026881BB}"/>
              </a:ext>
            </a:extLst>
          </p:cNvPr>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111697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1069975" y="1212850"/>
            <a:ext cx="19246850" cy="50466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3"/>
          <p:cNvSpPr txBox="1">
            <a:spLocks noGrp="1"/>
          </p:cNvSpPr>
          <p:nvPr>
            <p:ph type="dt" idx="10"/>
          </p:nvPr>
        </p:nvSpPr>
        <p:spPr>
          <a:xfrm>
            <a:off x="1069975" y="28065412"/>
            <a:ext cx="4989512"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ftr" idx="11"/>
          </p:nvPr>
        </p:nvSpPr>
        <p:spPr>
          <a:xfrm>
            <a:off x="7307262" y="28065412"/>
            <a:ext cx="6772275"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15327312" y="28065412"/>
            <a:ext cx="4989512" cy="16113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1069975" y="1212850"/>
            <a:ext cx="19246850" cy="50466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2"/>
          <p:cNvSpPr txBox="1">
            <a:spLocks noGrp="1"/>
          </p:cNvSpPr>
          <p:nvPr>
            <p:ph type="body" idx="1"/>
          </p:nvPr>
        </p:nvSpPr>
        <p:spPr>
          <a:xfrm>
            <a:off x="1069975" y="7065962"/>
            <a:ext cx="19246850" cy="199834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1069975" y="28065412"/>
            <a:ext cx="4989512"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7307262" y="28065412"/>
            <a:ext cx="6772275"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15327312" y="28065412"/>
            <a:ext cx="4989512" cy="16113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78"/>
        <p:cNvGrpSpPr/>
        <p:nvPr/>
      </p:nvGrpSpPr>
      <p:grpSpPr>
        <a:xfrm>
          <a:off x="0" y="0"/>
          <a:ext cx="0" cy="0"/>
          <a:chOff x="0" y="0"/>
          <a:chExt cx="0" cy="0"/>
        </a:xfrm>
      </p:grpSpPr>
      <p:sp>
        <p:nvSpPr>
          <p:cNvPr id="79" name="Google Shape;79;p13"/>
          <p:cNvSpPr txBox="1">
            <a:spLocks noGrp="1"/>
          </p:cNvSpPr>
          <p:nvPr>
            <p:ph type="ctrTitle"/>
          </p:nvPr>
        </p:nvSpPr>
        <p:spPr>
          <a:xfrm>
            <a:off x="1603375" y="9405938"/>
            <a:ext cx="18180050" cy="649128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3"/>
          <p:cNvSpPr txBox="1">
            <a:spLocks noGrp="1"/>
          </p:cNvSpPr>
          <p:nvPr>
            <p:ph type="subTitle" idx="1"/>
          </p:nvPr>
        </p:nvSpPr>
        <p:spPr>
          <a:xfrm>
            <a:off x="3208338" y="17159288"/>
            <a:ext cx="14970125" cy="773747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1" name="Google Shape;81;p13"/>
          <p:cNvSpPr txBox="1">
            <a:spLocks noGrp="1"/>
          </p:cNvSpPr>
          <p:nvPr>
            <p:ph type="dt" idx="10"/>
          </p:nvPr>
        </p:nvSpPr>
        <p:spPr>
          <a:xfrm>
            <a:off x="1069975" y="28065412"/>
            <a:ext cx="4989512"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7307262" y="28065412"/>
            <a:ext cx="6772275"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15327312" y="28065412"/>
            <a:ext cx="4989512" cy="16113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rot="5400000">
            <a:off x="4992688" y="11725276"/>
            <a:ext cx="25836563" cy="481171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4"/>
          <p:cNvSpPr txBox="1">
            <a:spLocks noGrp="1"/>
          </p:cNvSpPr>
          <p:nvPr>
            <p:ph type="body" idx="1"/>
          </p:nvPr>
        </p:nvSpPr>
        <p:spPr>
          <a:xfrm rot="5400000">
            <a:off x="-4706937" y="6989763"/>
            <a:ext cx="25836563" cy="142827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4"/>
          <p:cNvSpPr txBox="1">
            <a:spLocks noGrp="1"/>
          </p:cNvSpPr>
          <p:nvPr>
            <p:ph type="dt" idx="10"/>
          </p:nvPr>
        </p:nvSpPr>
        <p:spPr>
          <a:xfrm>
            <a:off x="1069975" y="28065412"/>
            <a:ext cx="4989512"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7307262" y="28065412"/>
            <a:ext cx="6772275"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15327312" y="28065412"/>
            <a:ext cx="4989512" cy="16113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069975" y="1212850"/>
            <a:ext cx="19246850" cy="50466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 name="Google Shape;28;p5"/>
          <p:cNvSpPr txBox="1">
            <a:spLocks noGrp="1"/>
          </p:cNvSpPr>
          <p:nvPr>
            <p:ph type="body" idx="1"/>
          </p:nvPr>
        </p:nvSpPr>
        <p:spPr>
          <a:xfrm rot="5400000">
            <a:off x="701675" y="7434262"/>
            <a:ext cx="19983450" cy="192468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1069975" y="28065412"/>
            <a:ext cx="4989512"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7307262" y="28065412"/>
            <a:ext cx="6772275"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15327312" y="28065412"/>
            <a:ext cx="4989512" cy="16113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192588" y="21196300"/>
            <a:ext cx="12831762" cy="250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6"/>
          <p:cNvSpPr>
            <a:spLocks noGrp="1"/>
          </p:cNvSpPr>
          <p:nvPr>
            <p:ph type="pic" idx="2"/>
          </p:nvPr>
        </p:nvSpPr>
        <p:spPr>
          <a:xfrm>
            <a:off x="4192588" y="2705100"/>
            <a:ext cx="12831762" cy="18168938"/>
          </a:xfrm>
          <a:prstGeom prst="rect">
            <a:avLst/>
          </a:prstGeom>
          <a:noFill/>
          <a:ln>
            <a:noFill/>
          </a:ln>
        </p:spPr>
      </p:sp>
      <p:sp>
        <p:nvSpPr>
          <p:cNvPr id="35" name="Google Shape;35;p6"/>
          <p:cNvSpPr txBox="1">
            <a:spLocks noGrp="1"/>
          </p:cNvSpPr>
          <p:nvPr>
            <p:ph type="body" idx="1"/>
          </p:nvPr>
        </p:nvSpPr>
        <p:spPr>
          <a:xfrm>
            <a:off x="4192588" y="23698200"/>
            <a:ext cx="12831762" cy="355441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6" name="Google Shape;36;p6"/>
          <p:cNvSpPr txBox="1">
            <a:spLocks noGrp="1"/>
          </p:cNvSpPr>
          <p:nvPr>
            <p:ph type="dt" idx="10"/>
          </p:nvPr>
        </p:nvSpPr>
        <p:spPr>
          <a:xfrm>
            <a:off x="1069975" y="28065412"/>
            <a:ext cx="4989512"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7307262" y="28065412"/>
            <a:ext cx="6772275"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15327312" y="28065412"/>
            <a:ext cx="4989512" cy="16113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1069975" y="1204913"/>
            <a:ext cx="7035800" cy="5130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8361363" y="1204913"/>
            <a:ext cx="11955462" cy="258445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2" name="Google Shape;42;p7"/>
          <p:cNvSpPr txBox="1">
            <a:spLocks noGrp="1"/>
          </p:cNvSpPr>
          <p:nvPr>
            <p:ph type="body" idx="2"/>
          </p:nvPr>
        </p:nvSpPr>
        <p:spPr>
          <a:xfrm>
            <a:off x="1069975" y="6335713"/>
            <a:ext cx="7035800" cy="20713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3" name="Google Shape;43;p7"/>
          <p:cNvSpPr txBox="1">
            <a:spLocks noGrp="1"/>
          </p:cNvSpPr>
          <p:nvPr>
            <p:ph type="dt" idx="10"/>
          </p:nvPr>
        </p:nvSpPr>
        <p:spPr>
          <a:xfrm>
            <a:off x="1069975" y="28065412"/>
            <a:ext cx="4989512"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7307262" y="28065412"/>
            <a:ext cx="6772275"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15327312" y="28065412"/>
            <a:ext cx="4989512" cy="16113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46"/>
        <p:cNvGrpSpPr/>
        <p:nvPr/>
      </p:nvGrpSpPr>
      <p:grpSpPr>
        <a:xfrm>
          <a:off x="0" y="0"/>
          <a:ext cx="0" cy="0"/>
          <a:chOff x="0" y="0"/>
          <a:chExt cx="0" cy="0"/>
        </a:xfrm>
      </p:grpSpPr>
      <p:sp>
        <p:nvSpPr>
          <p:cNvPr id="47" name="Google Shape;47;p8"/>
          <p:cNvSpPr txBox="1">
            <a:spLocks noGrp="1"/>
          </p:cNvSpPr>
          <p:nvPr>
            <p:ph type="dt" idx="10"/>
          </p:nvPr>
        </p:nvSpPr>
        <p:spPr>
          <a:xfrm>
            <a:off x="1069975" y="28065412"/>
            <a:ext cx="4989512"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7307262" y="28065412"/>
            <a:ext cx="6772275"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5327312" y="28065412"/>
            <a:ext cx="4989512" cy="16113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1069975" y="1212850"/>
            <a:ext cx="19246850" cy="50466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1069975" y="6778625"/>
            <a:ext cx="9448800" cy="28241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3" name="Google Shape;53;p9"/>
          <p:cNvSpPr txBox="1">
            <a:spLocks noGrp="1"/>
          </p:cNvSpPr>
          <p:nvPr>
            <p:ph type="body" idx="2"/>
          </p:nvPr>
        </p:nvSpPr>
        <p:spPr>
          <a:xfrm>
            <a:off x="1069975" y="9602788"/>
            <a:ext cx="9448800" cy="1744662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4" name="Google Shape;54;p9"/>
          <p:cNvSpPr txBox="1">
            <a:spLocks noGrp="1"/>
          </p:cNvSpPr>
          <p:nvPr>
            <p:ph type="body" idx="3"/>
          </p:nvPr>
        </p:nvSpPr>
        <p:spPr>
          <a:xfrm>
            <a:off x="10864850" y="6778625"/>
            <a:ext cx="9451975" cy="282416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5" name="Google Shape;55;p9"/>
          <p:cNvSpPr txBox="1">
            <a:spLocks noGrp="1"/>
          </p:cNvSpPr>
          <p:nvPr>
            <p:ph type="body" idx="4"/>
          </p:nvPr>
        </p:nvSpPr>
        <p:spPr>
          <a:xfrm>
            <a:off x="10864850" y="9602788"/>
            <a:ext cx="9451975" cy="1744662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6" name="Google Shape;56;p9"/>
          <p:cNvSpPr txBox="1">
            <a:spLocks noGrp="1"/>
          </p:cNvSpPr>
          <p:nvPr>
            <p:ph type="dt" idx="10"/>
          </p:nvPr>
        </p:nvSpPr>
        <p:spPr>
          <a:xfrm>
            <a:off x="1069975" y="28065412"/>
            <a:ext cx="4989512"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7307262" y="28065412"/>
            <a:ext cx="6772275"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15327312" y="28065412"/>
            <a:ext cx="4989512" cy="16113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1069975" y="1212850"/>
            <a:ext cx="19246850" cy="5046662"/>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1069975" y="7065963"/>
            <a:ext cx="9547225" cy="1998345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2" name="Google Shape;62;p10"/>
          <p:cNvSpPr txBox="1">
            <a:spLocks noGrp="1"/>
          </p:cNvSpPr>
          <p:nvPr>
            <p:ph type="body" idx="2"/>
          </p:nvPr>
        </p:nvSpPr>
        <p:spPr>
          <a:xfrm>
            <a:off x="10769600" y="7065963"/>
            <a:ext cx="9547225" cy="1998345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3" name="Google Shape;63;p10"/>
          <p:cNvSpPr txBox="1">
            <a:spLocks noGrp="1"/>
          </p:cNvSpPr>
          <p:nvPr>
            <p:ph type="dt" idx="10"/>
          </p:nvPr>
        </p:nvSpPr>
        <p:spPr>
          <a:xfrm>
            <a:off x="1069975" y="28065412"/>
            <a:ext cx="4989512"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7307262" y="28065412"/>
            <a:ext cx="6772275"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15327312" y="28065412"/>
            <a:ext cx="4989512" cy="16113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1689100" y="19457988"/>
            <a:ext cx="18178463" cy="60134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1689100" y="12833350"/>
            <a:ext cx="18178463" cy="662463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69" name="Google Shape;69;p11"/>
          <p:cNvSpPr txBox="1">
            <a:spLocks noGrp="1"/>
          </p:cNvSpPr>
          <p:nvPr>
            <p:ph type="dt" idx="10"/>
          </p:nvPr>
        </p:nvSpPr>
        <p:spPr>
          <a:xfrm>
            <a:off x="1069975" y="28065412"/>
            <a:ext cx="4989512"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7307262" y="28065412"/>
            <a:ext cx="6772275" cy="16113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15327312" y="28065412"/>
            <a:ext cx="4989512" cy="16113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069975" y="1212850"/>
            <a:ext cx="19246850" cy="504666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
          <p:cNvSpPr txBox="1">
            <a:spLocks noGrp="1"/>
          </p:cNvSpPr>
          <p:nvPr>
            <p:ph type="body" idx="1"/>
          </p:nvPr>
        </p:nvSpPr>
        <p:spPr>
          <a:xfrm>
            <a:off x="1069975" y="7065962"/>
            <a:ext cx="19246850" cy="1998345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1069975" y="28065412"/>
            <a:ext cx="4989512" cy="161131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9pPr>
          </a:lstStyle>
          <a:p>
            <a:endParaRPr/>
          </a:p>
        </p:txBody>
      </p:sp>
      <p:sp>
        <p:nvSpPr>
          <p:cNvPr id="13" name="Google Shape;13;p2"/>
          <p:cNvSpPr txBox="1">
            <a:spLocks noGrp="1"/>
          </p:cNvSpPr>
          <p:nvPr>
            <p:ph type="ftr" idx="11"/>
          </p:nvPr>
        </p:nvSpPr>
        <p:spPr>
          <a:xfrm>
            <a:off x="7307262" y="28065412"/>
            <a:ext cx="6772275" cy="161131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1700" b="0" i="0" u="none" strike="noStrike" cap="none">
                <a:solidFill>
                  <a:schemeClr val="dk1"/>
                </a:solidFill>
                <a:latin typeface="Arial Narrow"/>
                <a:ea typeface="Arial Narrow"/>
                <a:cs typeface="Arial Narrow"/>
                <a:sym typeface="Arial Narrow"/>
              </a:defRPr>
            </a:lvl9pPr>
          </a:lstStyle>
          <a:p>
            <a:endParaRPr/>
          </a:p>
        </p:txBody>
      </p:sp>
      <p:sp>
        <p:nvSpPr>
          <p:cNvPr id="14" name="Google Shape;14;p2"/>
          <p:cNvSpPr txBox="1">
            <a:spLocks noGrp="1"/>
          </p:cNvSpPr>
          <p:nvPr>
            <p:ph type="sldNum" idx="12"/>
          </p:nvPr>
        </p:nvSpPr>
        <p:spPr>
          <a:xfrm>
            <a:off x="15327312" y="28065412"/>
            <a:ext cx="4989512" cy="161131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1pPr>
            <a:lvl2pPr marL="0" marR="0" lvl="1" indent="0" algn="r" rtl="0">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2pPr>
            <a:lvl3pPr marL="0" marR="0" lvl="2" indent="0" algn="r" rtl="0">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3pPr>
            <a:lvl4pPr marL="0" marR="0" lvl="3" indent="0" algn="r" rtl="0">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4pPr>
            <a:lvl5pPr marL="0" marR="0" lvl="4" indent="0" algn="r" rtl="0">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5pPr>
            <a:lvl6pPr marL="0" marR="0" lvl="5" indent="0" algn="r" rtl="0">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6pPr>
            <a:lvl7pPr marL="0" marR="0" lvl="6" indent="0" algn="r" rtl="0">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7pPr>
            <a:lvl8pPr marL="0" marR="0" lvl="7" indent="0" algn="r" rtl="0">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8pPr>
            <a:lvl9pPr marL="0" marR="0" lvl="8" indent="0" algn="r" rtl="0">
              <a:lnSpc>
                <a:spcPct val="100000"/>
              </a:lnSpc>
              <a:spcBef>
                <a:spcPts val="0"/>
              </a:spcBef>
              <a:spcAft>
                <a:spcPts val="0"/>
              </a:spcAft>
              <a:buClr>
                <a:srgbClr val="898989"/>
              </a:buClr>
              <a:buSzPts val="1200"/>
              <a:buFont typeface="Arial Narrow"/>
              <a:buNone/>
              <a:defRPr sz="1200" b="0" i="0" u="none" strike="noStrike" cap="none">
                <a:solidFill>
                  <a:srgbClr val="89898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diagramLayout" Target="../diagrams/layout1.xml"/><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diagramData" Target="../diagrams/data1.xml"/><Relationship Id="rId4" Type="http://schemas.openxmlformats.org/officeDocument/2006/relationships/image" Target="../media/image2.png"/><Relationship Id="rId9" Type="http://schemas.openxmlformats.org/officeDocument/2006/relationships/image" Target="../media/image7.png"/><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a:extLst>
            <a:ext uri="{FF2B5EF4-FFF2-40B4-BE49-F238E27FC236}">
              <a16:creationId xmlns:a16="http://schemas.microsoft.com/office/drawing/2014/main" id="{CFA65C35-D418-F844-DD01-B886B280BCDA}"/>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C1B85260-D74D-A0BE-0FFE-BD6AA963EC1B}"/>
              </a:ext>
            </a:extLst>
          </p:cNvPr>
          <p:cNvPicPr>
            <a:picLocks noChangeAspect="1"/>
          </p:cNvPicPr>
          <p:nvPr/>
        </p:nvPicPr>
        <p:blipFill>
          <a:blip r:embed="rId4">
            <a:extLst>
              <a:ext uri="{28A0092B-C50C-407E-A947-70E740481C1C}">
                <a14:useLocalDpi xmlns:a14="http://schemas.microsoft.com/office/drawing/2010/main" val="0"/>
              </a:ext>
            </a:extLst>
          </a:blip>
          <a:srcRect l="49922" t="11730" b="44022"/>
          <a:stretch/>
        </p:blipFill>
        <p:spPr>
          <a:xfrm>
            <a:off x="4942677" y="21157754"/>
            <a:ext cx="5285595" cy="3279407"/>
          </a:xfrm>
          <a:prstGeom prst="rect">
            <a:avLst/>
          </a:prstGeom>
        </p:spPr>
      </p:pic>
      <p:pic>
        <p:nvPicPr>
          <p:cNvPr id="21" name="Picture 20">
            <a:extLst>
              <a:ext uri="{FF2B5EF4-FFF2-40B4-BE49-F238E27FC236}">
                <a16:creationId xmlns:a16="http://schemas.microsoft.com/office/drawing/2014/main" id="{8AC2894D-0C26-0258-F449-2033F0AB05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72" y="21319660"/>
            <a:ext cx="5142873" cy="2952622"/>
          </a:xfrm>
          <a:prstGeom prst="rect">
            <a:avLst/>
          </a:prstGeom>
          <a:noFill/>
          <a:ln>
            <a:noFill/>
          </a:ln>
        </p:spPr>
      </p:pic>
      <p:pic>
        <p:nvPicPr>
          <p:cNvPr id="19" name="Picture 18">
            <a:extLst>
              <a:ext uri="{FF2B5EF4-FFF2-40B4-BE49-F238E27FC236}">
                <a16:creationId xmlns:a16="http://schemas.microsoft.com/office/drawing/2014/main" id="{A79D1E53-D655-7F2E-BCF0-5D1FC9E28176}"/>
              </a:ext>
            </a:extLst>
          </p:cNvPr>
          <p:cNvPicPr>
            <a:picLocks noChangeAspect="1"/>
          </p:cNvPicPr>
          <p:nvPr/>
        </p:nvPicPr>
        <p:blipFill>
          <a:blip r:embed="rId6" cstate="print">
            <a:extLst>
              <a:ext uri="{28A0092B-C50C-407E-A947-70E740481C1C}">
                <a14:useLocalDpi xmlns:a14="http://schemas.microsoft.com/office/drawing/2010/main" val="0"/>
              </a:ext>
            </a:extLst>
          </a:blip>
          <a:srcRect l="50394" t="13922" b="42938"/>
          <a:stretch/>
        </p:blipFill>
        <p:spPr bwMode="auto">
          <a:xfrm>
            <a:off x="5566959" y="24539776"/>
            <a:ext cx="4227185" cy="2916816"/>
          </a:xfrm>
          <a:prstGeom prst="rect">
            <a:avLst/>
          </a:prstGeom>
          <a:noFill/>
          <a:ln>
            <a:noFill/>
          </a:ln>
        </p:spPr>
      </p:pic>
      <p:sp>
        <p:nvSpPr>
          <p:cNvPr id="88" name="Google Shape;88;p1">
            <a:extLst>
              <a:ext uri="{FF2B5EF4-FFF2-40B4-BE49-F238E27FC236}">
                <a16:creationId xmlns:a16="http://schemas.microsoft.com/office/drawing/2014/main" id="{36918837-AF1C-7DDA-EAAA-37909EBF87EB}"/>
              </a:ext>
            </a:extLst>
          </p:cNvPr>
          <p:cNvSpPr txBox="1"/>
          <p:nvPr/>
        </p:nvSpPr>
        <p:spPr>
          <a:xfrm>
            <a:off x="6212692" y="357756"/>
            <a:ext cx="11971754" cy="4239127"/>
          </a:xfrm>
          <a:prstGeom prst="rect">
            <a:avLst/>
          </a:prstGeom>
          <a:noFill/>
          <a:ln>
            <a:noFill/>
          </a:ln>
        </p:spPr>
        <p:txBody>
          <a:bodyPr spcFirstLastPara="1" wrap="square" lIns="52900" tIns="26425" rIns="52900" bIns="26425" anchor="t" anchorCtr="0">
            <a:spAutoFit/>
          </a:bodyPr>
          <a:lstStyle/>
          <a:p>
            <a:pPr marL="0" marR="0" lvl="0" indent="0" algn="ctr" rtl="0">
              <a:lnSpc>
                <a:spcPct val="100000"/>
              </a:lnSpc>
              <a:spcBef>
                <a:spcPts val="0"/>
              </a:spcBef>
              <a:spcAft>
                <a:spcPts val="0"/>
              </a:spcAft>
              <a:buClr>
                <a:schemeClr val="lt1"/>
              </a:buClr>
              <a:buSzPts val="4800"/>
              <a:buFont typeface="Arial Black"/>
              <a:buNone/>
            </a:pPr>
            <a:r>
              <a:rPr lang="en-US" sz="4800" dirty="0">
                <a:solidFill>
                  <a:schemeClr val="lt1"/>
                </a:solidFill>
                <a:latin typeface="Arial Black"/>
                <a:sym typeface="Arial Black"/>
              </a:rPr>
              <a:t>Statistical and Deep Learning Models for Sentiment-Based Market Price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Narrow"/>
              <a:buNone/>
            </a:pPr>
            <a:endParaRPr sz="1100" b="0" i="0" u="none" strike="noStrike" cap="none" dirty="0">
              <a:solidFill>
                <a:schemeClr val="lt1"/>
              </a:solidFill>
              <a:latin typeface="Arial Black"/>
              <a:ea typeface="Arial Black"/>
              <a:cs typeface="Arial Black"/>
              <a:sym typeface="Arial Black"/>
            </a:endParaRPr>
          </a:p>
          <a:p>
            <a:pPr marL="0" marR="0" lvl="0" indent="0" algn="ctr" rtl="0">
              <a:lnSpc>
                <a:spcPct val="100000"/>
              </a:lnSpc>
              <a:spcBef>
                <a:spcPts val="0"/>
              </a:spcBef>
              <a:spcAft>
                <a:spcPts val="0"/>
              </a:spcAft>
              <a:buClr>
                <a:schemeClr val="lt1"/>
              </a:buClr>
              <a:buSzPts val="3300"/>
              <a:buFont typeface="Calibri"/>
              <a:buNone/>
            </a:pPr>
            <a:r>
              <a:rPr lang="en-US" sz="3300" b="1" dirty="0">
                <a:solidFill>
                  <a:schemeClr val="lt1"/>
                </a:solidFill>
                <a:latin typeface="Calibri"/>
                <a:ea typeface="Calibri"/>
                <a:cs typeface="Calibri"/>
                <a:sym typeface="Calibri"/>
              </a:rPr>
              <a:t>Lai Chun Kit</a:t>
            </a:r>
            <a:r>
              <a:rPr lang="en-US" sz="3300" b="1" i="0" u="none" strike="noStrike" cap="none" baseline="30000" dirty="0">
                <a:solidFill>
                  <a:schemeClr val="lt1"/>
                </a:solidFill>
                <a:latin typeface="Calibri"/>
                <a:ea typeface="Calibri"/>
                <a:cs typeface="Calibri"/>
                <a:sym typeface="Calibri"/>
              </a:rPr>
              <a:t>1</a:t>
            </a:r>
            <a:r>
              <a:rPr lang="en-US" sz="3300" b="1" i="0" u="none" strike="noStrike" cap="none" dirty="0">
                <a:solidFill>
                  <a:schemeClr val="lt1"/>
                </a:solidFill>
                <a:latin typeface="Calibri"/>
                <a:ea typeface="Calibri"/>
                <a:cs typeface="Calibri"/>
                <a:sym typeface="Calibri"/>
              </a:rPr>
              <a:t>, </a:t>
            </a:r>
            <a:r>
              <a:rPr lang="en-US" sz="3300" b="1" dirty="0">
                <a:solidFill>
                  <a:schemeClr val="lt1"/>
                </a:solidFill>
                <a:latin typeface="Calibri"/>
                <a:ea typeface="Calibri"/>
                <a:cs typeface="Calibri"/>
                <a:sym typeface="Calibri"/>
              </a:rPr>
              <a:t>Loy Kak Choon</a:t>
            </a:r>
            <a:r>
              <a:rPr lang="en-US" sz="3300" b="1" i="0" u="none" strike="noStrike" cap="none" baseline="30000" dirty="0">
                <a:solidFill>
                  <a:schemeClr val="lt1"/>
                </a:solidFill>
                <a:latin typeface="Calibri"/>
                <a:ea typeface="Calibri"/>
                <a:cs typeface="Calibri"/>
                <a:sym typeface="Calibri"/>
              </a:rPr>
              <a:t>2</a:t>
            </a:r>
            <a:br>
              <a:rPr lang="en-US" sz="2400" b="1" i="0" u="none" strike="noStrike" cap="none" dirty="0">
                <a:solidFill>
                  <a:schemeClr val="lt1"/>
                </a:solidFill>
                <a:latin typeface="Arial"/>
                <a:ea typeface="Arial"/>
                <a:cs typeface="Arial"/>
                <a:sym typeface="Arial"/>
              </a:rPr>
            </a:br>
            <a:r>
              <a:rPr lang="en-US" sz="2800" b="0" i="0" u="none" strike="noStrike" cap="none" baseline="30000" dirty="0">
                <a:solidFill>
                  <a:schemeClr val="lt1"/>
                </a:solidFill>
                <a:latin typeface="Calibri"/>
                <a:ea typeface="Calibri"/>
                <a:cs typeface="Calibri"/>
                <a:sym typeface="Calibri"/>
              </a:rPr>
              <a:t>1</a:t>
            </a:r>
            <a:r>
              <a:rPr lang="en-US" sz="2800" baseline="30000" dirty="0">
                <a:solidFill>
                  <a:schemeClr val="lt1"/>
                </a:solidFill>
                <a:latin typeface="Calibri"/>
                <a:ea typeface="Calibri"/>
                <a:cs typeface="Calibri"/>
                <a:sym typeface="Calibri"/>
              </a:rPr>
              <a:t>,</a:t>
            </a:r>
            <a:r>
              <a:rPr lang="en-US" sz="2800" b="0" i="0" u="none" strike="noStrike" cap="none" baseline="30000" dirty="0">
                <a:solidFill>
                  <a:schemeClr val="lt1"/>
                </a:solidFill>
                <a:latin typeface="Calibri"/>
                <a:ea typeface="Calibri"/>
                <a:cs typeface="Calibri"/>
                <a:sym typeface="Calibri"/>
              </a:rPr>
              <a:t>2</a:t>
            </a:r>
            <a:r>
              <a:rPr lang="en-US" altLang="zh-CN" sz="2800" b="0" i="0" u="none" strike="noStrike" cap="none" dirty="0">
                <a:solidFill>
                  <a:schemeClr val="lt1"/>
                </a:solidFill>
                <a:latin typeface="Calibri"/>
                <a:ea typeface="Calibri"/>
                <a:cs typeface="Calibri"/>
                <a:sym typeface="Calibri"/>
              </a:rPr>
              <a:t>F</a:t>
            </a:r>
            <a:r>
              <a:rPr lang="en-US" altLang="zh-CN" sz="2800" dirty="0">
                <a:solidFill>
                  <a:schemeClr val="lt1"/>
                </a:solidFill>
                <a:latin typeface="Calibri"/>
                <a:ea typeface="Calibri"/>
                <a:cs typeface="Calibri"/>
                <a:sym typeface="Calibri"/>
              </a:rPr>
              <a:t>aculty Computer Science and Mathematics, </a:t>
            </a:r>
            <a:r>
              <a:rPr lang="en-US" altLang="zh-CN" sz="2800" dirty="0" err="1">
                <a:solidFill>
                  <a:schemeClr val="lt1"/>
                </a:solidFill>
                <a:latin typeface="Calibri"/>
                <a:ea typeface="Calibri"/>
                <a:cs typeface="Calibri"/>
                <a:sym typeface="Calibri"/>
              </a:rPr>
              <a:t>Universiti</a:t>
            </a:r>
            <a:r>
              <a:rPr lang="en-US" altLang="zh-CN" sz="2800" dirty="0">
                <a:solidFill>
                  <a:schemeClr val="lt1"/>
                </a:solidFill>
                <a:latin typeface="Calibri"/>
                <a:ea typeface="Calibri"/>
                <a:cs typeface="Calibri"/>
                <a:sym typeface="Calibri"/>
              </a:rPr>
              <a:t> Malaysia Terengganu, 21030 Kuala </a:t>
            </a:r>
            <a:r>
              <a:rPr lang="en-US" altLang="zh-CN" sz="2800" dirty="0" err="1">
                <a:solidFill>
                  <a:schemeClr val="lt1"/>
                </a:solidFill>
                <a:latin typeface="Calibri"/>
                <a:ea typeface="Calibri"/>
                <a:cs typeface="Calibri"/>
                <a:sym typeface="Calibri"/>
              </a:rPr>
              <a:t>Nerus</a:t>
            </a:r>
            <a:r>
              <a:rPr lang="en-US" altLang="zh-CN" sz="2800" dirty="0">
                <a:solidFill>
                  <a:schemeClr val="lt1"/>
                </a:solidFill>
                <a:latin typeface="Calibri"/>
                <a:ea typeface="Calibri"/>
                <a:cs typeface="Calibri"/>
                <a:sym typeface="Calibri"/>
              </a:rPr>
              <a:t>, Terengganu, </a:t>
            </a:r>
            <a:r>
              <a:rPr lang="en-US" sz="2800" b="1" baseline="30000" dirty="0">
                <a:solidFill>
                  <a:schemeClr val="lt1"/>
                </a:solidFill>
                <a:latin typeface="Calibri"/>
                <a:ea typeface="Calibri"/>
                <a:cs typeface="Calibri"/>
                <a:sym typeface="Calibri"/>
              </a:rPr>
              <a:t>1</a:t>
            </a:r>
            <a:r>
              <a:rPr lang="en-US" sz="2800" b="1" i="0" u="none" strike="noStrike" cap="none" baseline="30000" dirty="0">
                <a:solidFill>
                  <a:schemeClr val="lt1"/>
                </a:solidFill>
                <a:latin typeface="Calibri"/>
                <a:ea typeface="Calibri"/>
                <a:cs typeface="Calibri"/>
                <a:sym typeface="Calibri"/>
              </a:rPr>
              <a:t> </a:t>
            </a:r>
            <a:r>
              <a:rPr lang="en-US" altLang="zh-CN" sz="2800" dirty="0">
                <a:solidFill>
                  <a:schemeClr val="lt1"/>
                </a:solidFill>
                <a:latin typeface="Calibri"/>
                <a:ea typeface="Calibri"/>
                <a:cs typeface="Calibri"/>
                <a:sym typeface="Calibri"/>
              </a:rPr>
              <a:t>s65947@ocean.umt.edu.my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lt1"/>
              </a:solidFill>
              <a:latin typeface="Calibri"/>
              <a:ea typeface="Calibri"/>
              <a:cs typeface="Calibri"/>
              <a:sym typeface="Calibri"/>
            </a:endParaRPr>
          </a:p>
        </p:txBody>
      </p:sp>
      <p:sp>
        <p:nvSpPr>
          <p:cNvPr id="89" name="Google Shape;89;p1">
            <a:extLst>
              <a:ext uri="{FF2B5EF4-FFF2-40B4-BE49-F238E27FC236}">
                <a16:creationId xmlns:a16="http://schemas.microsoft.com/office/drawing/2014/main" id="{4885B300-7F06-70CB-71F0-DF99F34757F2}"/>
              </a:ext>
            </a:extLst>
          </p:cNvPr>
          <p:cNvSpPr txBox="1"/>
          <p:nvPr/>
        </p:nvSpPr>
        <p:spPr>
          <a:xfrm>
            <a:off x="733864" y="4314024"/>
            <a:ext cx="20343773" cy="3801000"/>
          </a:xfrm>
          <a:prstGeom prst="rect">
            <a:avLst/>
          </a:prstGeom>
          <a:noFill/>
          <a:ln>
            <a:noFill/>
          </a:ln>
        </p:spPr>
        <p:txBody>
          <a:bodyPr spcFirstLastPara="1" wrap="square" lIns="91425" tIns="45700" rIns="91425" bIns="45700" anchor="t" anchorCtr="0">
            <a:spAutoFit/>
          </a:bodyPr>
          <a:lstStyle/>
          <a:p>
            <a:pPr algn="just">
              <a:buNone/>
            </a:pPr>
            <a:r>
              <a:rPr lang="en-US" sz="2100" b="1" u="sng" dirty="0"/>
              <a:t>ABSTRACT</a:t>
            </a:r>
          </a:p>
          <a:p>
            <a:pPr algn="just"/>
            <a:r>
              <a:rPr lang="en-US" sz="2000" dirty="0"/>
              <a:t>This study investigates the influence of sentiment analysis combined with macroeconomic and technical factors on the prediction of Tesla stock price. The financial‐news headlines (2020–2023) fetched by using GDELT, then translated and deduplicated headlines, and derived sentiment features using three methods: lexicon‐based (VADER, Loughran–McDonald), machine‐learning classifiers (Logistic Regression, SVM, Naive Bayes, Random Forest, </a:t>
            </a:r>
            <a:r>
              <a:rPr lang="en-US" sz="2000" dirty="0" err="1"/>
              <a:t>XGBoost</a:t>
            </a:r>
            <a:r>
              <a:rPr lang="en-US" sz="2000" dirty="0"/>
              <a:t>) trained over Financial </a:t>
            </a:r>
            <a:r>
              <a:rPr lang="en-US" sz="2000" dirty="0" err="1"/>
              <a:t>PhraseBank</a:t>
            </a:r>
            <a:r>
              <a:rPr lang="en-US" sz="2000" dirty="0"/>
              <a:t> along with TF‐IDF, Bag‐of‐Words and Word2Vec representations (tuned using grid search), and deep‐learning embeddings (</a:t>
            </a:r>
            <a:r>
              <a:rPr lang="en-US" sz="2000" dirty="0" err="1"/>
              <a:t>FinBERT</a:t>
            </a:r>
            <a:r>
              <a:rPr lang="en-US" sz="2000" dirty="0"/>
              <a:t>, </a:t>
            </a:r>
            <a:r>
              <a:rPr lang="en-US" sz="2000" dirty="0" err="1"/>
              <a:t>RoBERTa</a:t>
            </a:r>
            <a:r>
              <a:rPr lang="en-US" sz="2000" dirty="0"/>
              <a:t>, </a:t>
            </a:r>
            <a:r>
              <a:rPr lang="en-US" sz="2000" dirty="0" err="1"/>
              <a:t>DistilBERT</a:t>
            </a:r>
            <a:r>
              <a:rPr lang="en-US" sz="2000" dirty="0"/>
              <a:t>). The best sentiment models were chosen based on classification accuracy, precision and recall. They aggregated the monthly sentiment scores with macro indicators </a:t>
            </a:r>
            <a:r>
              <a:rPr lang="en-US" sz="2000" dirty="0" err="1"/>
              <a:t>nd</a:t>
            </a:r>
            <a:r>
              <a:rPr lang="en-US" sz="2000" dirty="0"/>
              <a:t> technical indicators, and then they fed them into the ARIMAX and LSTM frameworks. Out‐of‐sample metrics (RMSE, MAE, MAPE) reveal that ML‐driven sentiment features consistently outperform lexicon and DL embeddings under both ARIMAX and LSTM. In ARIMAX, including macro indicators is always beneficial for the RMSE (best: Logistic Regression + macro + tech, RMSE ≈ 7.05). For LSTM, we found that only the pipeline Random Forest LSTM (tech‐only) is able to achieve lowest RMSE (≈ 3.89); while most LSTM models such as SVM→LSTM could not utilize macro signals. Deep‐learning embeddings are consistently outperformed by ML across Both models. ML‐based sentiment models are of better predictive value on Financial </a:t>
            </a:r>
            <a:r>
              <a:rPr lang="en-US" sz="2000" dirty="0" err="1"/>
              <a:t>PhraseBank</a:t>
            </a:r>
            <a:r>
              <a:rPr lang="en-US" sz="2000" dirty="0"/>
              <a:t>. </a:t>
            </a:r>
            <a:r>
              <a:rPr lang="en-MY" sz="2000" dirty="0"/>
              <a:t>For economically informed forecasts, </a:t>
            </a:r>
            <a:r>
              <a:rPr lang="en-US" sz="2000" dirty="0"/>
              <a:t>ML ARIMAX (macro+ tech) is recommended ,while for pure RMSE minimization RF→LSTM (tech-only) is the best. This paper has practical implications for analysts and fintech applications.</a:t>
            </a:r>
          </a:p>
        </p:txBody>
      </p:sp>
      <p:sp>
        <p:nvSpPr>
          <p:cNvPr id="3" name="TextBox 2">
            <a:extLst>
              <a:ext uri="{FF2B5EF4-FFF2-40B4-BE49-F238E27FC236}">
                <a16:creationId xmlns:a16="http://schemas.microsoft.com/office/drawing/2014/main" id="{7F9692BF-81D7-1BF9-6559-2BC5FD858C0C}"/>
              </a:ext>
            </a:extLst>
          </p:cNvPr>
          <p:cNvSpPr txBox="1"/>
          <p:nvPr/>
        </p:nvSpPr>
        <p:spPr>
          <a:xfrm>
            <a:off x="309163" y="8086060"/>
            <a:ext cx="9848838" cy="3323987"/>
          </a:xfrm>
          <a:prstGeom prst="rect">
            <a:avLst/>
          </a:prstGeom>
          <a:noFill/>
        </p:spPr>
        <p:txBody>
          <a:bodyPr wrap="square">
            <a:spAutoFit/>
          </a:bodyPr>
          <a:lstStyle/>
          <a:p>
            <a:pPr algn="just"/>
            <a:r>
              <a:rPr lang="en-MY" sz="2100" b="1" u="sng" dirty="0"/>
              <a:t>BACKGROUND OF STUDY </a:t>
            </a:r>
          </a:p>
          <a:p>
            <a:pPr algn="just"/>
            <a:r>
              <a:rPr lang="en-MY" sz="2100" b="1" dirty="0"/>
              <a:t>Historical Context</a:t>
            </a:r>
          </a:p>
          <a:p>
            <a:pPr marL="342900" indent="-342900">
              <a:buFont typeface="Arial" panose="020B0604020202020204" pitchFamily="34" charset="0"/>
              <a:buChar char="•"/>
            </a:pPr>
            <a:r>
              <a:rPr lang="en-US" sz="2100" dirty="0"/>
              <a:t>Classical time‐series models (e.g., ARIMA/ARIMAX) can archive linear trends of stock‐prices, but difficulty news‐driven step shifts (Ren et al., 2019).</a:t>
            </a:r>
          </a:p>
          <a:p>
            <a:pPr marL="342900" indent="-342900">
              <a:buFont typeface="Arial" panose="020B0604020202020204" pitchFamily="34" charset="0"/>
              <a:buChar char="•"/>
            </a:pPr>
            <a:r>
              <a:rPr lang="en-US" sz="2100" dirty="0"/>
              <a:t>Sentiment analysis in financial news (e.g., depending on lexicons like Loughran–McDonald and VADER) has been shown to be promising with respect to short‐term price momentum prediction (Cristescu et al., 2023) but has been critiqued for their lack of contextual sensitivity these tools (Loughran &amp; McDonald, 2011; Hutto &amp; Gilbert, 2014).</a:t>
            </a:r>
          </a:p>
          <a:p>
            <a:pPr marL="342900" indent="-342900" algn="just">
              <a:buFont typeface="Arial" panose="020B0604020202020204" pitchFamily="34" charset="0"/>
              <a:buChar char="•"/>
            </a:pPr>
            <a:endParaRPr lang="en-US" sz="2100" dirty="0"/>
          </a:p>
        </p:txBody>
      </p:sp>
      <p:sp>
        <p:nvSpPr>
          <p:cNvPr id="5" name="TextBox 4">
            <a:extLst>
              <a:ext uri="{FF2B5EF4-FFF2-40B4-BE49-F238E27FC236}">
                <a16:creationId xmlns:a16="http://schemas.microsoft.com/office/drawing/2014/main" id="{306323E1-F791-47C5-F35E-437FE229DB5A}"/>
              </a:ext>
            </a:extLst>
          </p:cNvPr>
          <p:cNvSpPr txBox="1"/>
          <p:nvPr/>
        </p:nvSpPr>
        <p:spPr>
          <a:xfrm>
            <a:off x="10158001" y="8136732"/>
            <a:ext cx="10753235" cy="2677656"/>
          </a:xfrm>
          <a:prstGeom prst="rect">
            <a:avLst/>
          </a:prstGeom>
          <a:noFill/>
        </p:spPr>
        <p:txBody>
          <a:bodyPr wrap="square">
            <a:spAutoFit/>
          </a:bodyPr>
          <a:lstStyle/>
          <a:p>
            <a:pPr algn="just"/>
            <a:r>
              <a:rPr lang="en-MY" sz="2100" b="1" u="sng" dirty="0"/>
              <a:t>OBJECTIVES</a:t>
            </a:r>
          </a:p>
          <a:p>
            <a:pPr marL="457200" indent="-457200" algn="just">
              <a:buFont typeface="+mj-lt"/>
              <a:buAutoNum type="arabicPeriod"/>
            </a:pPr>
            <a:r>
              <a:rPr lang="en-MY" sz="2100" b="1" dirty="0"/>
              <a:t>Improve Forecast Accuracy: </a:t>
            </a:r>
            <a:r>
              <a:rPr lang="en-MY" sz="2100" dirty="0"/>
              <a:t>Evaluate how Tesla stock‐price forecasting is improved by integrating sentiment, technical, and macro indicators.</a:t>
            </a:r>
          </a:p>
          <a:p>
            <a:pPr marL="457200" indent="-457200" algn="just">
              <a:buFont typeface="+mj-lt"/>
              <a:buAutoNum type="arabicPeriod"/>
            </a:pPr>
            <a:r>
              <a:rPr lang="en-MY" sz="2100" b="1" dirty="0"/>
              <a:t>Compare Sentiment Methods: </a:t>
            </a:r>
            <a:r>
              <a:rPr lang="en-MY" sz="2100" dirty="0"/>
              <a:t>Compare lexicon (VADER, Loughran-McDonald), machine-learning (Logistic Regression, SVM, Random Forest, </a:t>
            </a:r>
            <a:r>
              <a:rPr lang="en-MY" sz="2100" dirty="0" err="1"/>
              <a:t>XGBoost</a:t>
            </a:r>
            <a:r>
              <a:rPr lang="en-MY" sz="2100" dirty="0"/>
              <a:t>, Naive Bayes), and deep-learning (</a:t>
            </a:r>
            <a:r>
              <a:rPr lang="en-MY" sz="2100" dirty="0" err="1"/>
              <a:t>FinBERT</a:t>
            </a:r>
            <a:r>
              <a:rPr lang="en-MY" sz="2100" dirty="0"/>
              <a:t>, </a:t>
            </a:r>
            <a:r>
              <a:rPr lang="en-MY" sz="2100" dirty="0" err="1"/>
              <a:t>DistilBERT</a:t>
            </a:r>
            <a:r>
              <a:rPr lang="en-MY" sz="2100" dirty="0"/>
              <a:t>, </a:t>
            </a:r>
            <a:r>
              <a:rPr lang="en-MY" sz="2100" dirty="0" err="1"/>
              <a:t>RoBERTa</a:t>
            </a:r>
            <a:r>
              <a:rPr lang="en-MY" sz="2100" dirty="0"/>
              <a:t>) methods.</a:t>
            </a:r>
          </a:p>
          <a:p>
            <a:pPr marL="457200" indent="-457200" algn="just">
              <a:buFont typeface="+mj-lt"/>
              <a:buAutoNum type="arabicPeriod"/>
            </a:pPr>
            <a:r>
              <a:rPr lang="en-MY" sz="2100" b="1" dirty="0"/>
              <a:t>Identify Optimal Pipeline: </a:t>
            </a:r>
            <a:r>
              <a:rPr lang="en-MY" sz="2100" dirty="0"/>
              <a:t>Which sentiment method plus technical + macro variables gives the smallest out‐of‐sample errors (RMSE).</a:t>
            </a:r>
          </a:p>
        </p:txBody>
      </p:sp>
      <p:sp>
        <p:nvSpPr>
          <p:cNvPr id="6" name="TextBox 5">
            <a:extLst>
              <a:ext uri="{FF2B5EF4-FFF2-40B4-BE49-F238E27FC236}">
                <a16:creationId xmlns:a16="http://schemas.microsoft.com/office/drawing/2014/main" id="{772E5152-8D9E-3C26-AE63-2E52B3A06828}"/>
              </a:ext>
            </a:extLst>
          </p:cNvPr>
          <p:cNvSpPr txBox="1"/>
          <p:nvPr/>
        </p:nvSpPr>
        <p:spPr>
          <a:xfrm>
            <a:off x="10241201" y="10814388"/>
            <a:ext cx="10753235" cy="2677656"/>
          </a:xfrm>
          <a:prstGeom prst="rect">
            <a:avLst/>
          </a:prstGeom>
          <a:noFill/>
        </p:spPr>
        <p:txBody>
          <a:bodyPr wrap="square">
            <a:spAutoFit/>
          </a:bodyPr>
          <a:lstStyle/>
          <a:p>
            <a:pPr algn="just">
              <a:buNone/>
            </a:pPr>
            <a:r>
              <a:rPr lang="en-MY" sz="2100" b="1" u="sng" dirty="0"/>
              <a:t>METHODOLOGY</a:t>
            </a:r>
          </a:p>
          <a:p>
            <a:pPr algn="just">
              <a:buNone/>
            </a:pPr>
            <a:r>
              <a:rPr lang="en-MY" sz="2100" b="1" dirty="0"/>
              <a:t>Software tools: </a:t>
            </a:r>
            <a:r>
              <a:rPr lang="en-MY" sz="2100" dirty="0"/>
              <a:t>Python</a:t>
            </a:r>
          </a:p>
          <a:p>
            <a:pPr algn="just">
              <a:buNone/>
            </a:pPr>
            <a:r>
              <a:rPr lang="en-MY" sz="2100" b="1" dirty="0"/>
              <a:t>Data Sources</a:t>
            </a:r>
            <a:r>
              <a:rPr lang="en-MY" sz="2100" dirty="0"/>
              <a:t>: GDELT API (headlines), Yahoo Finance (prices), FRED API (macroeconomic variables)</a:t>
            </a:r>
          </a:p>
          <a:p>
            <a:pPr algn="just">
              <a:buNone/>
            </a:pPr>
            <a:r>
              <a:rPr lang="en-MY" sz="2100" b="1" dirty="0"/>
              <a:t>Sentiment Models</a:t>
            </a:r>
            <a:r>
              <a:rPr lang="en-MY" sz="2100" dirty="0"/>
              <a:t>: Lexicon, ML classifiers on Financial </a:t>
            </a:r>
            <a:r>
              <a:rPr lang="en-MY" sz="2100" dirty="0" err="1"/>
              <a:t>PhraseBank</a:t>
            </a:r>
            <a:r>
              <a:rPr lang="en-MY" sz="2100" dirty="0"/>
              <a:t> (TF-IDF, </a:t>
            </a:r>
            <a:r>
              <a:rPr lang="en-MY" sz="2100" dirty="0" err="1"/>
              <a:t>BoW</a:t>
            </a:r>
            <a:r>
              <a:rPr lang="en-MY" sz="2100" dirty="0"/>
              <a:t>, Word2Vec), DL embeddings</a:t>
            </a:r>
          </a:p>
          <a:p>
            <a:pPr algn="just"/>
            <a:r>
              <a:rPr lang="en-MY" sz="2100" b="1" dirty="0"/>
              <a:t>Forecasting Models</a:t>
            </a:r>
            <a:r>
              <a:rPr lang="en-MY" sz="2100" dirty="0"/>
              <a:t>: ARIMAX, LSTM</a:t>
            </a:r>
          </a:p>
          <a:p>
            <a:pPr algn="just"/>
            <a:endParaRPr lang="en-MY" sz="2100" dirty="0"/>
          </a:p>
        </p:txBody>
      </p:sp>
      <p:pic>
        <p:nvPicPr>
          <p:cNvPr id="7" name="Picture 6">
            <a:extLst>
              <a:ext uri="{FF2B5EF4-FFF2-40B4-BE49-F238E27FC236}">
                <a16:creationId xmlns:a16="http://schemas.microsoft.com/office/drawing/2014/main" id="{3A558044-564A-1119-2AAE-F4EE34864EED}"/>
              </a:ext>
            </a:extLst>
          </p:cNvPr>
          <p:cNvPicPr>
            <a:picLocks noChangeAspect="1"/>
          </p:cNvPicPr>
          <p:nvPr/>
        </p:nvPicPr>
        <p:blipFill>
          <a:blip r:embed="rId7" cstate="print">
            <a:extLst>
              <a:ext uri="{28A0092B-C50C-407E-A947-70E740481C1C}">
                <a14:useLocalDpi xmlns:a14="http://schemas.microsoft.com/office/drawing/2010/main" val="0"/>
              </a:ext>
            </a:extLst>
          </a:blip>
          <a:srcRect l="50609" t="11899" b="43552"/>
          <a:stretch/>
        </p:blipFill>
        <p:spPr>
          <a:xfrm>
            <a:off x="545836" y="18260535"/>
            <a:ext cx="4311068" cy="2873926"/>
          </a:xfrm>
          <a:prstGeom prst="rect">
            <a:avLst/>
          </a:prstGeom>
        </p:spPr>
      </p:pic>
      <p:pic>
        <p:nvPicPr>
          <p:cNvPr id="8" name="Picture 7">
            <a:extLst>
              <a:ext uri="{FF2B5EF4-FFF2-40B4-BE49-F238E27FC236}">
                <a16:creationId xmlns:a16="http://schemas.microsoft.com/office/drawing/2014/main" id="{C46EE75B-63A1-6B0E-F73C-6103CD01C80A}"/>
              </a:ext>
            </a:extLst>
          </p:cNvPr>
          <p:cNvPicPr>
            <a:picLocks noChangeAspect="1"/>
          </p:cNvPicPr>
          <p:nvPr/>
        </p:nvPicPr>
        <p:blipFill>
          <a:blip r:embed="rId8" cstate="print">
            <a:extLst>
              <a:ext uri="{28A0092B-C50C-407E-A947-70E740481C1C}">
                <a14:useLocalDpi xmlns:a14="http://schemas.microsoft.com/office/drawing/2010/main" val="0"/>
              </a:ext>
            </a:extLst>
          </a:blip>
          <a:srcRect l="50361" t="12836" b="43527"/>
          <a:stretch/>
        </p:blipFill>
        <p:spPr>
          <a:xfrm>
            <a:off x="5200344" y="18377886"/>
            <a:ext cx="4263481" cy="2770066"/>
          </a:xfrm>
          <a:prstGeom prst="rect">
            <a:avLst/>
          </a:prstGeom>
        </p:spPr>
      </p:pic>
      <p:sp>
        <p:nvSpPr>
          <p:cNvPr id="9" name="TextBox 8">
            <a:extLst>
              <a:ext uri="{FF2B5EF4-FFF2-40B4-BE49-F238E27FC236}">
                <a16:creationId xmlns:a16="http://schemas.microsoft.com/office/drawing/2014/main" id="{60D865D0-267C-4715-12F4-06CDBD7384CF}"/>
              </a:ext>
            </a:extLst>
          </p:cNvPr>
          <p:cNvSpPr txBox="1"/>
          <p:nvPr/>
        </p:nvSpPr>
        <p:spPr>
          <a:xfrm>
            <a:off x="10241201" y="17035636"/>
            <a:ext cx="5062177" cy="430887"/>
          </a:xfrm>
          <a:prstGeom prst="rect">
            <a:avLst/>
          </a:prstGeom>
          <a:noFill/>
        </p:spPr>
        <p:txBody>
          <a:bodyPr wrap="square">
            <a:spAutoFit/>
          </a:bodyPr>
          <a:lstStyle/>
          <a:p>
            <a:pPr>
              <a:buNone/>
            </a:pPr>
            <a:r>
              <a:rPr lang="en-MY" sz="2200" b="1" u="sng" dirty="0"/>
              <a:t>RESULTS AND DISCUSSION</a:t>
            </a:r>
            <a:endParaRPr lang="en-MY" sz="2200" dirty="0"/>
          </a:p>
        </p:txBody>
      </p:sp>
      <p:sp>
        <p:nvSpPr>
          <p:cNvPr id="13" name="TextBox 12">
            <a:extLst>
              <a:ext uri="{FF2B5EF4-FFF2-40B4-BE49-F238E27FC236}">
                <a16:creationId xmlns:a16="http://schemas.microsoft.com/office/drawing/2014/main" id="{82DA03AC-D86C-7E2F-F378-E1212F5AD41A}"/>
              </a:ext>
            </a:extLst>
          </p:cNvPr>
          <p:cNvSpPr txBox="1"/>
          <p:nvPr/>
        </p:nvSpPr>
        <p:spPr>
          <a:xfrm>
            <a:off x="309165" y="11060748"/>
            <a:ext cx="9848836" cy="2677656"/>
          </a:xfrm>
          <a:prstGeom prst="rect">
            <a:avLst/>
          </a:prstGeom>
          <a:noFill/>
        </p:spPr>
        <p:txBody>
          <a:bodyPr wrap="square">
            <a:spAutoFit/>
          </a:bodyPr>
          <a:lstStyle/>
          <a:p>
            <a:pPr algn="just">
              <a:buNone/>
            </a:pPr>
            <a:r>
              <a:rPr lang="en-US" sz="2100" b="1" dirty="0"/>
              <a:t>Problem Statement</a:t>
            </a:r>
          </a:p>
          <a:p>
            <a:pPr marL="342900" indent="-342900">
              <a:buFont typeface="Arial" panose="020B0604020202020204" pitchFamily="34" charset="0"/>
              <a:buChar char="•"/>
            </a:pPr>
            <a:r>
              <a:rPr lang="en-US" sz="2100" dirty="0"/>
              <a:t>Limited studies have systematically compared lexicon, machine‐learning, and deep‐learning sentiment under both ARIMAX and LSTM frameworks, and most disregard technical indicators, such as RSI, MACD, or remain unable to integrate an extensive range of macro features (CPI, PPI, GDP, unemployment) with sentiment factors.</a:t>
            </a:r>
          </a:p>
          <a:p>
            <a:pPr marL="342900" indent="-342900">
              <a:buFont typeface="Arial" panose="020B0604020202020204" pitchFamily="34" charset="0"/>
              <a:buChar char="•"/>
            </a:pPr>
            <a:r>
              <a:rPr lang="en-US" sz="2100" dirty="0"/>
              <a:t>The computational versus prediction‐accuracy trade‐off (including for deep learning) in real‐time </a:t>
            </a:r>
            <a:r>
              <a:rPr lang="en-US" altLang="zh-CN" sz="2100" dirty="0"/>
              <a:t>fore</a:t>
            </a:r>
            <a:r>
              <a:rPr lang="en-US" sz="2100" dirty="0"/>
              <a:t>casting is not known.</a:t>
            </a:r>
          </a:p>
        </p:txBody>
      </p:sp>
      <p:sp>
        <p:nvSpPr>
          <p:cNvPr id="14" name="TextBox 13">
            <a:extLst>
              <a:ext uri="{FF2B5EF4-FFF2-40B4-BE49-F238E27FC236}">
                <a16:creationId xmlns:a16="http://schemas.microsoft.com/office/drawing/2014/main" id="{FC75E634-5AE9-823F-EA4D-820DE6E50567}"/>
              </a:ext>
            </a:extLst>
          </p:cNvPr>
          <p:cNvSpPr txBox="1"/>
          <p:nvPr/>
        </p:nvSpPr>
        <p:spPr>
          <a:xfrm>
            <a:off x="310507" y="13711649"/>
            <a:ext cx="9779673" cy="3323987"/>
          </a:xfrm>
          <a:prstGeom prst="rect">
            <a:avLst/>
          </a:prstGeom>
          <a:noFill/>
        </p:spPr>
        <p:txBody>
          <a:bodyPr wrap="square">
            <a:spAutoFit/>
          </a:bodyPr>
          <a:lstStyle/>
          <a:p>
            <a:pPr algn="just">
              <a:buNone/>
            </a:pPr>
            <a:r>
              <a:rPr lang="en-US" sz="2100" b="1" dirty="0"/>
              <a:t>Relevance and Importance</a:t>
            </a:r>
          </a:p>
          <a:p>
            <a:pPr marL="342900" indent="-342900">
              <a:buFont typeface="Arial" panose="020B0604020202020204" pitchFamily="34" charset="0"/>
              <a:buChar char="•"/>
            </a:pPr>
            <a:r>
              <a:rPr lang="en-US" sz="2100" dirty="0"/>
              <a:t>Finding the best combination between sentiment models and exogenous indicators (technical + macro) for better prediction for portfolio managers, algorithmic traders and fintech firms.</a:t>
            </a:r>
          </a:p>
          <a:p>
            <a:pPr marL="342900" indent="-342900">
              <a:buFont typeface="Arial" panose="020B0604020202020204" pitchFamily="34" charset="0"/>
              <a:buChar char="•"/>
            </a:pPr>
            <a:r>
              <a:rPr lang="en-US" sz="2100" dirty="0"/>
              <a:t>An integrated assessment over lexicon‐based ARIMAX, ML‐classified sentiment, and DL embeddings with LSTM will also be conducted to determine which of the pipelines gives the best out‐of‐sample performance.</a:t>
            </a:r>
          </a:p>
          <a:p>
            <a:pPr marL="342900" indent="-342900">
              <a:buFont typeface="Arial" panose="020B0604020202020204" pitchFamily="34" charset="0"/>
              <a:buChar char="•"/>
            </a:pPr>
            <a:r>
              <a:rPr lang="en-US" sz="2100" dirty="0"/>
              <a:t>These discussions will help practitioners to trade off model accuracy versus available computational resources in financial applications under a real time constraint.</a:t>
            </a:r>
          </a:p>
        </p:txBody>
      </p:sp>
      <p:sp>
        <p:nvSpPr>
          <p:cNvPr id="15" name="TextBox 14">
            <a:extLst>
              <a:ext uri="{FF2B5EF4-FFF2-40B4-BE49-F238E27FC236}">
                <a16:creationId xmlns:a16="http://schemas.microsoft.com/office/drawing/2014/main" id="{30A3A7BE-7C51-252A-D124-6A7D44E245F2}"/>
              </a:ext>
            </a:extLst>
          </p:cNvPr>
          <p:cNvSpPr txBox="1"/>
          <p:nvPr/>
        </p:nvSpPr>
        <p:spPr>
          <a:xfrm>
            <a:off x="6280996" y="17844384"/>
            <a:ext cx="2453993" cy="430887"/>
          </a:xfrm>
          <a:prstGeom prst="rect">
            <a:avLst/>
          </a:prstGeom>
          <a:noFill/>
        </p:spPr>
        <p:txBody>
          <a:bodyPr wrap="square">
            <a:spAutoFit/>
          </a:bodyPr>
          <a:lstStyle/>
          <a:p>
            <a:pPr algn="ctr">
              <a:buNone/>
            </a:pPr>
            <a:r>
              <a:rPr lang="en-MY" sz="2100" b="1" dirty="0"/>
              <a:t>LSTM</a:t>
            </a:r>
            <a:endParaRPr lang="en-MY" sz="2100" dirty="0"/>
          </a:p>
        </p:txBody>
      </p:sp>
      <p:sp>
        <p:nvSpPr>
          <p:cNvPr id="16" name="TextBox 15">
            <a:extLst>
              <a:ext uri="{FF2B5EF4-FFF2-40B4-BE49-F238E27FC236}">
                <a16:creationId xmlns:a16="http://schemas.microsoft.com/office/drawing/2014/main" id="{F6291DC1-34D7-D7A3-5E7F-DAEE8D803736}"/>
              </a:ext>
            </a:extLst>
          </p:cNvPr>
          <p:cNvSpPr txBox="1"/>
          <p:nvPr/>
        </p:nvSpPr>
        <p:spPr>
          <a:xfrm>
            <a:off x="1634267" y="17880212"/>
            <a:ext cx="2453993" cy="430887"/>
          </a:xfrm>
          <a:prstGeom prst="rect">
            <a:avLst/>
          </a:prstGeom>
          <a:noFill/>
        </p:spPr>
        <p:txBody>
          <a:bodyPr wrap="square">
            <a:spAutoFit/>
          </a:bodyPr>
          <a:lstStyle/>
          <a:p>
            <a:pPr algn="ctr">
              <a:buNone/>
            </a:pPr>
            <a:r>
              <a:rPr lang="en-US" altLang="zh-CN" sz="2100" b="1" dirty="0"/>
              <a:t>ARIMAX</a:t>
            </a:r>
            <a:endParaRPr lang="en-MY" sz="2100" dirty="0"/>
          </a:p>
        </p:txBody>
      </p:sp>
      <p:pic>
        <p:nvPicPr>
          <p:cNvPr id="18" name="Picture 17">
            <a:extLst>
              <a:ext uri="{FF2B5EF4-FFF2-40B4-BE49-F238E27FC236}">
                <a16:creationId xmlns:a16="http://schemas.microsoft.com/office/drawing/2014/main" id="{76F08BEA-A988-7B1C-DC97-81FA953C2839}"/>
              </a:ext>
            </a:extLst>
          </p:cNvPr>
          <p:cNvPicPr>
            <a:picLocks noChangeAspect="1"/>
          </p:cNvPicPr>
          <p:nvPr/>
        </p:nvPicPr>
        <p:blipFill>
          <a:blip r:embed="rId9" cstate="print">
            <a:extLst>
              <a:ext uri="{28A0092B-C50C-407E-A947-70E740481C1C}">
                <a14:useLocalDpi xmlns:a14="http://schemas.microsoft.com/office/drawing/2010/main" val="0"/>
              </a:ext>
            </a:extLst>
          </a:blip>
          <a:srcRect l="51548" t="12316" r="-3337" b="43296"/>
          <a:stretch/>
        </p:blipFill>
        <p:spPr bwMode="auto">
          <a:xfrm>
            <a:off x="151193" y="24247163"/>
            <a:ext cx="5094737" cy="3224933"/>
          </a:xfrm>
          <a:prstGeom prst="rect">
            <a:avLst/>
          </a:prstGeom>
          <a:noFill/>
          <a:ln>
            <a:noFill/>
          </a:ln>
        </p:spPr>
      </p:pic>
      <p:graphicFrame>
        <p:nvGraphicFramePr>
          <p:cNvPr id="26" name="Diagram 25">
            <a:extLst>
              <a:ext uri="{FF2B5EF4-FFF2-40B4-BE49-F238E27FC236}">
                <a16:creationId xmlns:a16="http://schemas.microsoft.com/office/drawing/2014/main" id="{E3642EDD-66F9-749A-C9EE-08B25A9A7A4E}"/>
              </a:ext>
            </a:extLst>
          </p:cNvPr>
          <p:cNvGraphicFramePr/>
          <p:nvPr>
            <p:extLst>
              <p:ext uri="{D42A27DB-BD31-4B8C-83A1-F6EECF244321}">
                <p14:modId xmlns:p14="http://schemas.microsoft.com/office/powerpoint/2010/main" val="2897194473"/>
              </p:ext>
            </p:extLst>
          </p:nvPr>
        </p:nvGraphicFramePr>
        <p:xfrm>
          <a:off x="10368633" y="12645306"/>
          <a:ext cx="10753235" cy="444339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7" name="TextBox 26">
            <a:extLst>
              <a:ext uri="{FF2B5EF4-FFF2-40B4-BE49-F238E27FC236}">
                <a16:creationId xmlns:a16="http://schemas.microsoft.com/office/drawing/2014/main" id="{0C82A758-DFAD-503A-71ED-669F4403CAEB}"/>
              </a:ext>
            </a:extLst>
          </p:cNvPr>
          <p:cNvSpPr txBox="1"/>
          <p:nvPr/>
        </p:nvSpPr>
        <p:spPr>
          <a:xfrm>
            <a:off x="10241201" y="25208929"/>
            <a:ext cx="11029482" cy="2616101"/>
          </a:xfrm>
          <a:prstGeom prst="rect">
            <a:avLst/>
          </a:prstGeom>
          <a:noFill/>
        </p:spPr>
        <p:txBody>
          <a:bodyPr wrap="square">
            <a:spAutoFit/>
          </a:bodyPr>
          <a:lstStyle/>
          <a:p>
            <a:pPr algn="just">
              <a:buNone/>
            </a:pPr>
            <a:r>
              <a:rPr lang="en-MY" sz="2000" b="1" u="sng" dirty="0">
                <a:latin typeface="+mn-lt"/>
              </a:rPr>
              <a:t>REFERENCES</a:t>
            </a:r>
          </a:p>
          <a:p>
            <a:pPr algn="just"/>
            <a:r>
              <a:rPr lang="en-US" sz="1600" dirty="0"/>
              <a:t>Ren, R., Wu, D. D., &amp; Liu, T. (2019). Forecasting stock market movement direction using sentiment analysis and support vector machine. </a:t>
            </a:r>
            <a:r>
              <a:rPr lang="en-US" sz="1600" i="1" dirty="0"/>
              <a:t>IEEE Systems Journal, 13</a:t>
            </a:r>
            <a:r>
              <a:rPr lang="en-US" sz="1600" dirty="0"/>
              <a:t>(1), 760–770. https://doi.org/10.1109/JSYST.2018.2794462</a:t>
            </a:r>
            <a:endParaRPr lang="en-MY" sz="1600" b="1" u="sng" dirty="0">
              <a:latin typeface="+mn-lt"/>
            </a:endParaRPr>
          </a:p>
          <a:p>
            <a:pPr algn="just">
              <a:buNone/>
            </a:pPr>
            <a:r>
              <a:rPr lang="en-US" sz="1600" dirty="0"/>
              <a:t>Cristescu, M. P., Mara, D. A., &amp; </a:t>
            </a:r>
            <a:r>
              <a:rPr lang="en-US" sz="1600" dirty="0" err="1"/>
              <a:t>Nerișanu</a:t>
            </a:r>
            <a:r>
              <a:rPr lang="en-US" sz="1600" dirty="0"/>
              <a:t>, R. A. (2023). Analyzing the impact of financial news sentiments over stock prices: A wavelet correlation. </a:t>
            </a:r>
            <a:r>
              <a:rPr lang="en-US" sz="1600" i="1" dirty="0"/>
              <a:t>Mathematics, 11</a:t>
            </a:r>
            <a:r>
              <a:rPr lang="en-US" sz="1600" dirty="0"/>
              <a:t>(11), 4830. https://doi.org/10.3390/math11234830</a:t>
            </a:r>
          </a:p>
          <a:p>
            <a:pPr algn="just">
              <a:buNone/>
            </a:pPr>
            <a:r>
              <a:rPr lang="en-US" sz="1600" dirty="0"/>
              <a:t>Hutto, C. J., &amp; Gilbert, E. (2014). VADER: A parsimonious rule‐based model for sentiment analysis of social media text. </a:t>
            </a:r>
            <a:r>
              <a:rPr lang="en-US" sz="1600" i="1" dirty="0"/>
              <a:t>Proceedings of the International AAAI Conference on Web and Social Media, 8</a:t>
            </a:r>
            <a:r>
              <a:rPr lang="en-US" sz="1600" dirty="0"/>
              <a:t>(1), 216–225. https://doi.org/10.3115/v1/W14-3216</a:t>
            </a:r>
          </a:p>
          <a:p>
            <a:pPr algn="just">
              <a:buNone/>
            </a:pPr>
            <a:r>
              <a:rPr lang="en-US" sz="1600" dirty="0"/>
              <a:t>Loughran, T., &amp; McDonald, B. (2011). When is a liability not a liability? Textual analysis, dictionaries, and 10‐Ks. </a:t>
            </a:r>
            <a:r>
              <a:rPr lang="en-US" sz="1600" i="1" dirty="0"/>
              <a:t>Journal of Finance, 66</a:t>
            </a:r>
            <a:r>
              <a:rPr lang="en-US" sz="1600" dirty="0"/>
              <a:t>(1), 35–65. https://doi.org/10.1111/j.1540-6261.2011.01676.x</a:t>
            </a:r>
          </a:p>
        </p:txBody>
      </p:sp>
      <p:pic>
        <p:nvPicPr>
          <p:cNvPr id="12" name="Picture 11">
            <a:extLst>
              <a:ext uri="{FF2B5EF4-FFF2-40B4-BE49-F238E27FC236}">
                <a16:creationId xmlns:a16="http://schemas.microsoft.com/office/drawing/2014/main" id="{C23589EF-0F2B-5B0E-8105-88D73C6A2B7C}"/>
              </a:ext>
            </a:extLst>
          </p:cNvPr>
          <p:cNvPicPr>
            <a:picLocks noChangeAspect="1"/>
          </p:cNvPicPr>
          <p:nvPr/>
        </p:nvPicPr>
        <p:blipFill>
          <a:blip r:embed="rId15">
            <a:extLst>
              <a:ext uri="{28A0092B-C50C-407E-A947-70E740481C1C}">
                <a14:useLocalDpi xmlns:a14="http://schemas.microsoft.com/office/drawing/2010/main" val="0"/>
              </a:ext>
            </a:extLst>
          </a:blip>
          <a:srcRect l="34854" t="7475" r="34479" b="90038"/>
          <a:stretch/>
        </p:blipFill>
        <p:spPr>
          <a:xfrm>
            <a:off x="308238" y="17509786"/>
            <a:ext cx="4362743" cy="248430"/>
          </a:xfrm>
          <a:prstGeom prst="rect">
            <a:avLst/>
          </a:prstGeom>
        </p:spPr>
      </p:pic>
      <p:sp>
        <p:nvSpPr>
          <p:cNvPr id="22" name="TextBox 21">
            <a:extLst>
              <a:ext uri="{FF2B5EF4-FFF2-40B4-BE49-F238E27FC236}">
                <a16:creationId xmlns:a16="http://schemas.microsoft.com/office/drawing/2014/main" id="{33A429A6-40C7-EE3E-3E34-2C415466083D}"/>
              </a:ext>
            </a:extLst>
          </p:cNvPr>
          <p:cNvSpPr txBox="1"/>
          <p:nvPr/>
        </p:nvSpPr>
        <p:spPr>
          <a:xfrm>
            <a:off x="10368633" y="17451134"/>
            <a:ext cx="10612692" cy="5170646"/>
          </a:xfrm>
          <a:prstGeom prst="rect">
            <a:avLst/>
          </a:prstGeom>
          <a:noFill/>
        </p:spPr>
        <p:txBody>
          <a:bodyPr wrap="square">
            <a:spAutoFit/>
          </a:bodyPr>
          <a:lstStyle/>
          <a:p>
            <a:pPr marL="342900" indent="-342900" algn="just">
              <a:buFont typeface="Arial" panose="020B0604020202020204" pitchFamily="34" charset="0"/>
              <a:buChar char="•"/>
            </a:pPr>
            <a:r>
              <a:rPr lang="en-MY" sz="2200" b="1" dirty="0"/>
              <a:t>ARIMAX (all sentiment types): </a:t>
            </a:r>
            <a:r>
              <a:rPr lang="en-MY" sz="2200" dirty="0"/>
              <a:t>RMSE is always lower when adding macro → macro improves the forecast accuracy (Obj. 1).</a:t>
            </a:r>
          </a:p>
          <a:p>
            <a:pPr marL="342900" indent="-342900" algn="just">
              <a:buFont typeface="Arial" panose="020B0604020202020204" pitchFamily="34" charset="0"/>
              <a:buChar char="•"/>
            </a:pPr>
            <a:r>
              <a:rPr lang="en-MY" sz="2200" b="1" dirty="0"/>
              <a:t>LSTM (all types of sentiment): </a:t>
            </a:r>
            <a:r>
              <a:rPr lang="en-MY" sz="2200" dirty="0"/>
              <a:t>Adding macro does not bring down RMSE → Economic signals not captured by LSTM (Obj. 1).</a:t>
            </a:r>
          </a:p>
          <a:p>
            <a:pPr marL="342900" indent="-342900" algn="just">
              <a:buFont typeface="Arial" panose="020B0604020202020204" pitchFamily="34" charset="0"/>
              <a:buChar char="•"/>
            </a:pPr>
            <a:r>
              <a:rPr lang="en-MY" sz="2200" b="1" dirty="0"/>
              <a:t>ML vs. DL vs. Lexicon:</a:t>
            </a:r>
          </a:p>
          <a:p>
            <a:pPr algn="just"/>
            <a:r>
              <a:rPr lang="en-MY" sz="2200" dirty="0"/>
              <a:t>ML sentiment (Logistic, SVM, RF, </a:t>
            </a:r>
            <a:r>
              <a:rPr lang="en-MY" sz="2200" dirty="0" err="1"/>
              <a:t>XGBoost</a:t>
            </a:r>
            <a:r>
              <a:rPr lang="en-MY" sz="2200" dirty="0"/>
              <a:t>, NB) performs better than both DL  embeddings (</a:t>
            </a:r>
            <a:r>
              <a:rPr lang="en-MY" sz="2200" dirty="0" err="1"/>
              <a:t>FinBERT</a:t>
            </a:r>
            <a:r>
              <a:rPr lang="en-MY" sz="2200" dirty="0"/>
              <a:t>, </a:t>
            </a:r>
            <a:r>
              <a:rPr lang="en-MY" sz="2200" dirty="0" err="1"/>
              <a:t>RoBERTa</a:t>
            </a:r>
            <a:r>
              <a:rPr lang="en-MY" sz="2200" dirty="0"/>
              <a:t>, </a:t>
            </a:r>
            <a:r>
              <a:rPr lang="en-MY" sz="2200" dirty="0" err="1"/>
              <a:t>DistilBERT</a:t>
            </a:r>
            <a:r>
              <a:rPr lang="en-MY" sz="2200" dirty="0"/>
              <a:t>) and lexicon methods.</a:t>
            </a:r>
          </a:p>
          <a:p>
            <a:pPr lvl="2"/>
            <a:r>
              <a:rPr lang="en-MY" sz="2200" dirty="0"/>
              <a:t>Reason: ML models trained on Financial </a:t>
            </a:r>
            <a:r>
              <a:rPr lang="en-MY" sz="2200" dirty="0" err="1"/>
              <a:t>PhraseBank</a:t>
            </a:r>
            <a:r>
              <a:rPr lang="en-MY" sz="2200" dirty="0"/>
              <a:t> across different agree levels (50 %, 66 %, 75 %, 100 %), by means of TF-IDF, BOW, and Word2Vec with lots of parameter tuning and grid search, generate sentiment features for the domain that are much richer than general DL embeddings (Obj. 2).</a:t>
            </a:r>
          </a:p>
          <a:p>
            <a:pPr marL="342900" indent="-342900" algn="just">
              <a:buFont typeface="Arial" panose="020B0604020202020204" pitchFamily="34" charset="0"/>
              <a:buChar char="•"/>
            </a:pPr>
            <a:r>
              <a:rPr lang="en-MY" sz="2200" b="1" dirty="0"/>
              <a:t>Optimal pipeline (Obj. 3):</a:t>
            </a:r>
          </a:p>
          <a:p>
            <a:pPr algn="just"/>
            <a:r>
              <a:rPr lang="en-MY" sz="2200" dirty="0"/>
              <a:t>ML → ARIMAX (macro + tech) for when macro interpretability is needed.</a:t>
            </a:r>
          </a:p>
          <a:p>
            <a:pPr algn="just"/>
            <a:r>
              <a:rPr lang="en-MY" sz="2200" dirty="0"/>
              <a:t>ML RF→LSTM (tech-only) has the absolute lowest RMSE but does not          consider macro signals.</a:t>
            </a:r>
          </a:p>
        </p:txBody>
      </p:sp>
      <p:sp>
        <p:nvSpPr>
          <p:cNvPr id="24" name="TextBox 23">
            <a:extLst>
              <a:ext uri="{FF2B5EF4-FFF2-40B4-BE49-F238E27FC236}">
                <a16:creationId xmlns:a16="http://schemas.microsoft.com/office/drawing/2014/main" id="{365E182A-8C99-EF5A-6056-A19F8CFD7185}"/>
              </a:ext>
            </a:extLst>
          </p:cNvPr>
          <p:cNvSpPr txBox="1"/>
          <p:nvPr/>
        </p:nvSpPr>
        <p:spPr>
          <a:xfrm>
            <a:off x="10242647" y="22531273"/>
            <a:ext cx="10612692" cy="2677656"/>
          </a:xfrm>
          <a:prstGeom prst="rect">
            <a:avLst/>
          </a:prstGeom>
          <a:noFill/>
        </p:spPr>
        <p:txBody>
          <a:bodyPr wrap="square">
            <a:spAutoFit/>
          </a:bodyPr>
          <a:lstStyle/>
          <a:p>
            <a:pPr algn="just">
              <a:buNone/>
            </a:pPr>
            <a:r>
              <a:rPr lang="en-US" sz="2100" b="1" u="sng" dirty="0"/>
              <a:t>CONCLUSION</a:t>
            </a:r>
          </a:p>
          <a:p>
            <a:pPr marL="342900" indent="-342900" algn="just">
              <a:buFont typeface="Arial" panose="020B0604020202020204" pitchFamily="34" charset="0"/>
              <a:buChar char="•"/>
            </a:pPr>
            <a:r>
              <a:rPr lang="en-US" sz="2100" dirty="0"/>
              <a:t>ARIMAX models typically use macro features to increase forecast accuracy; LSTM models generally do not.</a:t>
            </a:r>
          </a:p>
          <a:p>
            <a:pPr marL="342900" indent="-342900" algn="just">
              <a:buFont typeface="Arial" panose="020B0604020202020204" pitchFamily="34" charset="0"/>
              <a:buChar char="•"/>
            </a:pPr>
            <a:r>
              <a:rPr lang="en-US" sz="2100" dirty="0"/>
              <a:t>ML sentiment models (built and optimized on Financial </a:t>
            </a:r>
            <a:r>
              <a:rPr lang="en-US" sz="2100" dirty="0" err="1"/>
              <a:t>PhraseBank</a:t>
            </a:r>
            <a:r>
              <a:rPr lang="en-US" sz="2100" dirty="0"/>
              <a:t>) surpass the performance of the DL embeddings and lexicon approaches in ARIMAX and LSTM.</a:t>
            </a:r>
          </a:p>
          <a:p>
            <a:pPr marL="342900" indent="-342900" algn="just">
              <a:buFont typeface="Arial" panose="020B0604020202020204" pitchFamily="34" charset="0"/>
              <a:buChar char="•"/>
            </a:pPr>
            <a:r>
              <a:rPr lang="en-US" sz="2100" dirty="0"/>
              <a:t>Recommendation: Apply ML → ARIMAX (macro + tech) for robust, commercially informed forecasts; apply ML RF → LSTM (tech-only) to minimize RMSE and nothing else.</a:t>
            </a:r>
          </a:p>
        </p:txBody>
      </p:sp>
      <p:sp>
        <p:nvSpPr>
          <p:cNvPr id="25" name="TextBox 24">
            <a:extLst>
              <a:ext uri="{FF2B5EF4-FFF2-40B4-BE49-F238E27FC236}">
                <a16:creationId xmlns:a16="http://schemas.microsoft.com/office/drawing/2014/main" id="{3287EE9D-32E9-C61C-6EF1-6950B464BC40}"/>
              </a:ext>
            </a:extLst>
          </p:cNvPr>
          <p:cNvSpPr txBox="1"/>
          <p:nvPr/>
        </p:nvSpPr>
        <p:spPr>
          <a:xfrm>
            <a:off x="1242646" y="17035636"/>
            <a:ext cx="8799703" cy="415498"/>
          </a:xfrm>
          <a:prstGeom prst="rect">
            <a:avLst/>
          </a:prstGeom>
          <a:noFill/>
        </p:spPr>
        <p:txBody>
          <a:bodyPr wrap="square">
            <a:spAutoFit/>
          </a:bodyPr>
          <a:lstStyle/>
          <a:p>
            <a:pPr>
              <a:buNone/>
            </a:pPr>
            <a:r>
              <a:rPr lang="en-US" altLang="zh-CN" sz="2100" b="1" u="sng" dirty="0"/>
              <a:t>COMPARISON RMSE BARPLOT BETWEEN SENTIMENT MODEL</a:t>
            </a:r>
            <a:endParaRPr lang="en-MY" sz="2100" u="sng" dirty="0"/>
          </a:p>
        </p:txBody>
      </p:sp>
    </p:spTree>
    <p:extLst>
      <p:ext uri="{BB962C8B-B14F-4D97-AF65-F5344CB8AC3E}">
        <p14:creationId xmlns:p14="http://schemas.microsoft.com/office/powerpoint/2010/main" val="4046439828"/>
      </p:ext>
    </p:extLst>
  </p:cSld>
  <p:clrMapOvr>
    <a:masterClrMapping/>
  </p:clrMapOvr>
</p:sld>
</file>

<file path=ppt/theme/theme1.xml><?xml version="1.0" encoding="utf-8"?>
<a:theme xmlns:a="http://schemas.openxmlformats.org/drawingml/2006/main" name="自定义设计方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1315</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Arial Black</vt:lpstr>
      <vt:lpstr>Calibri</vt:lpstr>
      <vt:lpstr>自定义设计方案</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Copywrite Digital - Tralee - 066 7128671</dc:creator>
  <cp:lastModifiedBy>chunk</cp:lastModifiedBy>
  <cp:revision>7</cp:revision>
  <dcterms:created xsi:type="dcterms:W3CDTF">2009-11-10T07:29:27Z</dcterms:created>
  <dcterms:modified xsi:type="dcterms:W3CDTF">2025-06-05T04:33:20Z</dcterms:modified>
</cp:coreProperties>
</file>